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notesMasterIdLst>
    <p:notesMasterId r:id="rId16"/>
  </p:notesMasterIdLst>
  <p:sldIdLst>
    <p:sldId id="256" r:id="rId2"/>
    <p:sldId id="276" r:id="rId3"/>
    <p:sldId id="273" r:id="rId4"/>
    <p:sldId id="270" r:id="rId5"/>
    <p:sldId id="272" r:id="rId6"/>
    <p:sldId id="271" r:id="rId7"/>
    <p:sldId id="274" r:id="rId8"/>
    <p:sldId id="275" r:id="rId9"/>
    <p:sldId id="264" r:id="rId10"/>
    <p:sldId id="265" r:id="rId11"/>
    <p:sldId id="266" r:id="rId12"/>
    <p:sldId id="267" r:id="rId13"/>
    <p:sldId id="268" r:id="rId14"/>
    <p:sldId id="269" r:id="rId15"/>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6811042-153C-457A-8580-E5BAE81F5DB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ca-ES"/>
          </a:p>
        </p:txBody>
      </p:sp>
      <p:sp>
        <p:nvSpPr>
          <p:cNvPr id="12291" name="Rectangle 3">
            <a:extLst>
              <a:ext uri="{FF2B5EF4-FFF2-40B4-BE49-F238E27FC236}">
                <a16:creationId xmlns:a16="http://schemas.microsoft.com/office/drawing/2014/main" id="{FA9DC5EB-32F7-46C0-9885-8F63FEBECB41}"/>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cs typeface="Arial" charset="0"/>
              </a:defRPr>
            </a:lvl1pPr>
          </a:lstStyle>
          <a:p>
            <a:pPr>
              <a:defRPr/>
            </a:pPr>
            <a:endParaRPr lang="ca-ES"/>
          </a:p>
        </p:txBody>
      </p:sp>
      <p:sp>
        <p:nvSpPr>
          <p:cNvPr id="14340" name="Rectangle 4">
            <a:extLst>
              <a:ext uri="{FF2B5EF4-FFF2-40B4-BE49-F238E27FC236}">
                <a16:creationId xmlns:a16="http://schemas.microsoft.com/office/drawing/2014/main" id="{8AA3EE74-5B39-470D-B072-AF6A369BDD60}"/>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D34BE8F7-7568-49DF-8582-1F5A8C5EE9A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a-ES" noProof="0"/>
              <a:t>Haga clic para modificar el estilo de texto del patrón</a:t>
            </a:r>
          </a:p>
          <a:p>
            <a:pPr lvl="1"/>
            <a:r>
              <a:rPr lang="ca-ES" noProof="0"/>
              <a:t>Segundo nivel</a:t>
            </a:r>
          </a:p>
          <a:p>
            <a:pPr lvl="2"/>
            <a:r>
              <a:rPr lang="ca-ES" noProof="0"/>
              <a:t>Tercer nivel</a:t>
            </a:r>
          </a:p>
          <a:p>
            <a:pPr lvl="3"/>
            <a:r>
              <a:rPr lang="ca-ES" noProof="0"/>
              <a:t>Cuarto nivel</a:t>
            </a:r>
          </a:p>
          <a:p>
            <a:pPr lvl="4"/>
            <a:r>
              <a:rPr lang="ca-ES" noProof="0"/>
              <a:t>Quinto nivel</a:t>
            </a:r>
          </a:p>
        </p:txBody>
      </p:sp>
      <p:sp>
        <p:nvSpPr>
          <p:cNvPr id="12294" name="Rectangle 6">
            <a:extLst>
              <a:ext uri="{FF2B5EF4-FFF2-40B4-BE49-F238E27FC236}">
                <a16:creationId xmlns:a16="http://schemas.microsoft.com/office/drawing/2014/main" id="{4AE6561E-EBB9-4B8F-90AF-DB19FB401161}"/>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ca-ES"/>
          </a:p>
        </p:txBody>
      </p:sp>
      <p:sp>
        <p:nvSpPr>
          <p:cNvPr id="12295" name="Rectangle 7">
            <a:extLst>
              <a:ext uri="{FF2B5EF4-FFF2-40B4-BE49-F238E27FC236}">
                <a16:creationId xmlns:a16="http://schemas.microsoft.com/office/drawing/2014/main" id="{0CE26345-4F28-4FC8-95C5-A155D9512F07}"/>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CD2780FD-565B-4EED-A5E2-5A49442727B2}" type="slidenum">
              <a:rPr lang="ca-ES" altLang="es-ES"/>
              <a:pPr>
                <a:defRPr/>
              </a:pPr>
              <a:t>‹Nº›</a:t>
            </a:fld>
            <a:endParaRPr lang="ca-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7019855C-7ACD-45C5-B6B0-A2B6E23E71A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F60299E2-84A6-443F-A6B9-8A42C62B75E5}" type="slidenum">
              <a:rPr lang="ca-ES" altLang="es-ES" smtClean="0"/>
              <a:pPr fontAlgn="base">
                <a:spcBef>
                  <a:spcPct val="0"/>
                </a:spcBef>
                <a:spcAft>
                  <a:spcPct val="0"/>
                </a:spcAft>
              </a:pPr>
              <a:t>9</a:t>
            </a:fld>
            <a:endParaRPr lang="ca-ES" altLang="es-ES"/>
          </a:p>
        </p:txBody>
      </p:sp>
      <p:sp>
        <p:nvSpPr>
          <p:cNvPr id="25603" name="Rectangle 2">
            <a:extLst>
              <a:ext uri="{FF2B5EF4-FFF2-40B4-BE49-F238E27FC236}">
                <a16:creationId xmlns:a16="http://schemas.microsoft.com/office/drawing/2014/main" id="{1477ADF4-AB54-47D1-B52D-803FE96D1B42}"/>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CFD2A5A6-0048-46DD-AF52-4338BBBAD0E6}"/>
              </a:ext>
            </a:extLst>
          </p:cNvPr>
          <p:cNvSpPr>
            <a:spLocks noGrp="1" noChangeArrowheads="1"/>
          </p:cNvSpPr>
          <p:nvPr>
            <p:ph type="body" idx="1"/>
          </p:nvPr>
        </p:nvSpPr>
        <p:spPr>
          <a:xfrm>
            <a:off x="685800" y="4344988"/>
            <a:ext cx="5486400" cy="41132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a-ES" altLang="es-ES">
                <a:latin typeface="Arial" panose="020B0604020202020204" pitchFamily="34" charset="0"/>
                <a:cs typeface="Arial" panose="020B0604020202020204" pitchFamily="34" charset="0"/>
              </a:rPr>
              <a:t>Com molts pensadors politics han esmentat (veure Jurgen Habermas “problemas de legitimización del capitalismo tardio”) la crisi es una crisi múltiple de caràcter sistèmic i que es inherent a la vinculació entre economia i política, quan la economia té crisi aquesta passa a tots el àmbits i en especial al sistema polític, que té dificultats de legitimització.</a:t>
            </a:r>
          </a:p>
          <a:p>
            <a:pPr eaLnBrk="1" hangingPunct="1"/>
            <a:r>
              <a:rPr lang="ca-ES" altLang="es-ES">
                <a:latin typeface="Arial" panose="020B0604020202020204" pitchFamily="34" charset="0"/>
                <a:cs typeface="Arial" panose="020B0604020202020204" pitchFamily="34" charset="0"/>
              </a:rPr>
              <a:t>Això posa de manifest la necessitat de reformes estructurals que cal veure com oportunitat per aconseguir, autonomia financera (i per tant capacitat de gestió), un estatut més adequat (més poder polític).</a:t>
            </a:r>
          </a:p>
          <a:p>
            <a:pPr eaLnBrk="1" hangingPunct="1"/>
            <a:r>
              <a:rPr lang="ca-ES" altLang="es-ES">
                <a:latin typeface="Arial" panose="020B0604020202020204" pitchFamily="34" charset="0"/>
                <a:cs typeface="Arial" panose="020B0604020202020204" pitchFamily="34" charset="0"/>
              </a:rPr>
              <a:t>Poder polític i capacitat de gestió són els dos pilars fonamentals que han de permetrà consolidar un lideratge ( el tercer pilar) que permeti començar a posar bases fermes per un futur independent.</a:t>
            </a:r>
          </a:p>
          <a:p>
            <a:pPr eaLnBrk="1" hangingPunct="1"/>
            <a:r>
              <a:rPr lang="ca-ES" altLang="es-ES">
                <a:latin typeface="Arial" panose="020B0604020202020204" pitchFamily="34" charset="0"/>
                <a:cs typeface="Arial" panose="020B0604020202020204" pitchFamily="34" charset="0"/>
              </a:rPr>
              <a:t>Les reformes han de articular-se en tres grans àmbits els CIUTADANS com a receptor final i element bàsic de l’estat del benestar, l’ EMPRESA fonamental per generar capacitat de creixement i ocupació i el TERRITORI lloc on s’articulen empreses i ciutadans.</a:t>
            </a:r>
          </a:p>
          <a:p>
            <a:pPr eaLnBrk="1" hangingPunct="1"/>
            <a:r>
              <a:rPr lang="ca-ES" altLang="es-ES">
                <a:latin typeface="Arial" panose="020B0604020202020204" pitchFamily="34" charset="0"/>
                <a:cs typeface="Arial" panose="020B0604020202020204" pitchFamily="34" charset="0"/>
              </a:rPr>
              <a:t>El punt comú i el nexe central i clau entenc del futur són els municipis que treballant en xarxa i coordinats han de permetre  el necessari creixement endogen per concretar l’estat del benestar en relació a la seva població de referència</a:t>
            </a:r>
          </a:p>
          <a:p>
            <a:pPr eaLnBrk="1" hangingPunct="1"/>
            <a:endParaRPr lang="ca-ES" altLang="es-E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CAC1211-E7F3-446E-88D1-2B9C3EF002CC}"/>
              </a:ext>
            </a:extLst>
          </p:cNvPr>
          <p:cNvSpPr>
            <a:spLocks noGrp="1"/>
          </p:cNvSpPr>
          <p:nvPr>
            <p:ph type="dt" sz="half" idx="10"/>
          </p:nvPr>
        </p:nvSpPr>
        <p:spPr/>
        <p:txBody>
          <a:bodyPr/>
          <a:lstStyle>
            <a:lvl1pPr>
              <a:defRPr/>
            </a:lvl1pPr>
          </a:lstStyle>
          <a:p>
            <a:pPr>
              <a:defRPr/>
            </a:pPr>
            <a:fld id="{ADF7902E-6BA5-4970-85B7-471AF5D43F19}" type="datetimeFigureOut">
              <a:rPr lang="es-ES"/>
              <a:pPr>
                <a:defRPr/>
              </a:pPr>
              <a:t>13/09/2021</a:t>
            </a:fld>
            <a:endParaRPr lang="es-ES"/>
          </a:p>
        </p:txBody>
      </p:sp>
      <p:sp>
        <p:nvSpPr>
          <p:cNvPr id="5" name="Marcador de pie de página 4">
            <a:extLst>
              <a:ext uri="{FF2B5EF4-FFF2-40B4-BE49-F238E27FC236}">
                <a16:creationId xmlns:a16="http://schemas.microsoft.com/office/drawing/2014/main" id="{977DA1C7-9663-4F00-A640-6D75A5812EFD}"/>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D7A47876-9E80-46C1-B00B-4427D46FD381}"/>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2AA83ABB-4CC3-4328-8316-4D12E7957F3D}" type="slidenum">
              <a:rPr lang="es-ES"/>
              <a:pPr>
                <a:defRPr/>
              </a:pPr>
              <a:t>‹Nº›</a:t>
            </a:fld>
            <a:endParaRPr lang="es-ES"/>
          </a:p>
        </p:txBody>
      </p:sp>
    </p:spTree>
    <p:extLst>
      <p:ext uri="{BB962C8B-B14F-4D97-AF65-F5344CB8AC3E}">
        <p14:creationId xmlns:p14="http://schemas.microsoft.com/office/powerpoint/2010/main" val="4199367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E65FA81-E550-4743-9300-D85261AB9176}"/>
              </a:ext>
            </a:extLst>
          </p:cNvPr>
          <p:cNvSpPr>
            <a:spLocks noGrp="1"/>
          </p:cNvSpPr>
          <p:nvPr>
            <p:ph type="dt" sz="half" idx="10"/>
          </p:nvPr>
        </p:nvSpPr>
        <p:spPr/>
        <p:txBody>
          <a:bodyPr/>
          <a:lstStyle>
            <a:lvl1pPr>
              <a:defRPr/>
            </a:lvl1pPr>
          </a:lstStyle>
          <a:p>
            <a:pPr>
              <a:defRPr/>
            </a:pPr>
            <a:fld id="{20418597-9ECE-4984-885F-1A8C44F710FE}" type="datetimeFigureOut">
              <a:rPr lang="es-ES"/>
              <a:pPr>
                <a:defRPr/>
              </a:pPr>
              <a:t>13/09/2021</a:t>
            </a:fld>
            <a:endParaRPr lang="es-ES"/>
          </a:p>
        </p:txBody>
      </p:sp>
      <p:sp>
        <p:nvSpPr>
          <p:cNvPr id="5" name="Marcador de pie de página 4">
            <a:extLst>
              <a:ext uri="{FF2B5EF4-FFF2-40B4-BE49-F238E27FC236}">
                <a16:creationId xmlns:a16="http://schemas.microsoft.com/office/drawing/2014/main" id="{E4905E76-A9DA-4215-B1B6-00DF7A7F8A6B}"/>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069D2EF2-A1A6-4C64-8B1B-E5393C9B63CD}"/>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826D80E2-B2E3-4540-95E3-04B0A00349C4}" type="slidenum">
              <a:rPr lang="es-ES"/>
              <a:pPr>
                <a:defRPr/>
              </a:pPr>
              <a:t>‹Nº›</a:t>
            </a:fld>
            <a:endParaRPr lang="es-ES"/>
          </a:p>
        </p:txBody>
      </p:sp>
    </p:spTree>
    <p:extLst>
      <p:ext uri="{BB962C8B-B14F-4D97-AF65-F5344CB8AC3E}">
        <p14:creationId xmlns:p14="http://schemas.microsoft.com/office/powerpoint/2010/main" val="360107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6936F8-CD61-4A9F-8B4D-35A280E68F94}"/>
              </a:ext>
            </a:extLst>
          </p:cNvPr>
          <p:cNvSpPr>
            <a:spLocks noGrp="1"/>
          </p:cNvSpPr>
          <p:nvPr>
            <p:ph type="dt" sz="half" idx="10"/>
          </p:nvPr>
        </p:nvSpPr>
        <p:spPr/>
        <p:txBody>
          <a:bodyPr/>
          <a:lstStyle>
            <a:lvl1pPr>
              <a:defRPr/>
            </a:lvl1pPr>
          </a:lstStyle>
          <a:p>
            <a:pPr>
              <a:defRPr/>
            </a:pPr>
            <a:fld id="{4FFE5D3F-CF7C-4BF9-AB91-D531ACC1F43C}" type="datetimeFigureOut">
              <a:rPr lang="es-ES"/>
              <a:pPr>
                <a:defRPr/>
              </a:pPr>
              <a:t>13/09/2021</a:t>
            </a:fld>
            <a:endParaRPr lang="es-ES"/>
          </a:p>
        </p:txBody>
      </p:sp>
      <p:sp>
        <p:nvSpPr>
          <p:cNvPr id="5" name="Marcador de pie de página 4">
            <a:extLst>
              <a:ext uri="{FF2B5EF4-FFF2-40B4-BE49-F238E27FC236}">
                <a16:creationId xmlns:a16="http://schemas.microsoft.com/office/drawing/2014/main" id="{3AC8882A-7E4E-43C6-9D61-2F2174F27351}"/>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501054A2-B46E-4703-B0B1-029D34D05678}"/>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DDB269D8-B959-4BE4-BBA4-26326277D9B4}" type="slidenum">
              <a:rPr lang="es-ES"/>
              <a:pPr>
                <a:defRPr/>
              </a:pPr>
              <a:t>‹Nº›</a:t>
            </a:fld>
            <a:endParaRPr lang="es-ES"/>
          </a:p>
        </p:txBody>
      </p:sp>
    </p:spTree>
    <p:extLst>
      <p:ext uri="{BB962C8B-B14F-4D97-AF65-F5344CB8AC3E}">
        <p14:creationId xmlns:p14="http://schemas.microsoft.com/office/powerpoint/2010/main" val="1569910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pie de página 2">
            <a:extLst>
              <a:ext uri="{FF2B5EF4-FFF2-40B4-BE49-F238E27FC236}">
                <a16:creationId xmlns:a16="http://schemas.microsoft.com/office/drawing/2014/main" id="{AEDDCC24-E7C2-4A1A-AF06-0BD5507A9D9B}"/>
              </a:ext>
            </a:extLst>
          </p:cNvPr>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72530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A1BE39-043E-49AF-82F7-DC9EF639B293}"/>
              </a:ext>
            </a:extLst>
          </p:cNvPr>
          <p:cNvSpPr>
            <a:spLocks noGrp="1"/>
          </p:cNvSpPr>
          <p:nvPr>
            <p:ph type="dt" sz="half" idx="10"/>
          </p:nvPr>
        </p:nvSpPr>
        <p:spPr/>
        <p:txBody>
          <a:bodyPr/>
          <a:lstStyle>
            <a:lvl1pPr>
              <a:defRPr/>
            </a:lvl1pPr>
          </a:lstStyle>
          <a:p>
            <a:pPr>
              <a:defRPr/>
            </a:pPr>
            <a:fld id="{5CED7D99-C8F9-4518-AB71-F9D0DAA0F610}" type="datetimeFigureOut">
              <a:rPr lang="es-ES"/>
              <a:pPr>
                <a:defRPr/>
              </a:pPr>
              <a:t>13/09/2021</a:t>
            </a:fld>
            <a:endParaRPr lang="es-ES"/>
          </a:p>
        </p:txBody>
      </p:sp>
      <p:sp>
        <p:nvSpPr>
          <p:cNvPr id="5" name="Marcador de pie de página 4">
            <a:extLst>
              <a:ext uri="{FF2B5EF4-FFF2-40B4-BE49-F238E27FC236}">
                <a16:creationId xmlns:a16="http://schemas.microsoft.com/office/drawing/2014/main" id="{EE07CD60-7EAC-452E-B1E8-94FF3EB8D2DB}"/>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8D1DA169-D105-4CC0-A13D-9BF8A87AB8AE}"/>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2B0EE4F9-AE2A-4DB6-8AA1-C14E243FA4D6}" type="slidenum">
              <a:rPr lang="es-ES"/>
              <a:pPr>
                <a:defRPr/>
              </a:pPr>
              <a:t>‹Nº›</a:t>
            </a:fld>
            <a:endParaRPr lang="es-ES"/>
          </a:p>
        </p:txBody>
      </p:sp>
    </p:spTree>
    <p:extLst>
      <p:ext uri="{BB962C8B-B14F-4D97-AF65-F5344CB8AC3E}">
        <p14:creationId xmlns:p14="http://schemas.microsoft.com/office/powerpoint/2010/main" val="213074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6404A8-F3ED-4DC0-A1FA-ABF768B434D7}"/>
              </a:ext>
            </a:extLst>
          </p:cNvPr>
          <p:cNvSpPr>
            <a:spLocks noGrp="1"/>
          </p:cNvSpPr>
          <p:nvPr>
            <p:ph type="dt" sz="half" idx="10"/>
          </p:nvPr>
        </p:nvSpPr>
        <p:spPr/>
        <p:txBody>
          <a:bodyPr/>
          <a:lstStyle>
            <a:lvl1pPr>
              <a:defRPr/>
            </a:lvl1pPr>
          </a:lstStyle>
          <a:p>
            <a:pPr>
              <a:defRPr/>
            </a:pPr>
            <a:fld id="{DBEEBA69-8DE2-4C1A-AE90-358EA446C33C}" type="datetimeFigureOut">
              <a:rPr lang="es-ES"/>
              <a:pPr>
                <a:defRPr/>
              </a:pPr>
              <a:t>13/09/2021</a:t>
            </a:fld>
            <a:endParaRPr lang="es-ES"/>
          </a:p>
        </p:txBody>
      </p:sp>
      <p:sp>
        <p:nvSpPr>
          <p:cNvPr id="5" name="Marcador de pie de página 4">
            <a:extLst>
              <a:ext uri="{FF2B5EF4-FFF2-40B4-BE49-F238E27FC236}">
                <a16:creationId xmlns:a16="http://schemas.microsoft.com/office/drawing/2014/main" id="{2A370AEE-0BEE-4280-A243-2F7BE76664BC}"/>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13B027ED-8227-42E8-9A96-6AEA48BBA4CD}"/>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02A68B6-35FE-4F34-97BD-8DA4950211C3}" type="slidenum">
              <a:rPr lang="es-ES"/>
              <a:pPr>
                <a:defRPr/>
              </a:pPr>
              <a:t>‹Nº›</a:t>
            </a:fld>
            <a:endParaRPr lang="es-ES"/>
          </a:p>
        </p:txBody>
      </p:sp>
    </p:spTree>
    <p:extLst>
      <p:ext uri="{BB962C8B-B14F-4D97-AF65-F5344CB8AC3E}">
        <p14:creationId xmlns:p14="http://schemas.microsoft.com/office/powerpoint/2010/main" val="408162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741452B-B994-4E44-B510-6BD4D9C5B055}"/>
              </a:ext>
            </a:extLst>
          </p:cNvPr>
          <p:cNvSpPr>
            <a:spLocks noGrp="1"/>
          </p:cNvSpPr>
          <p:nvPr>
            <p:ph type="dt" sz="half" idx="10"/>
          </p:nvPr>
        </p:nvSpPr>
        <p:spPr/>
        <p:txBody>
          <a:bodyPr/>
          <a:lstStyle>
            <a:lvl1pPr>
              <a:defRPr/>
            </a:lvl1pPr>
          </a:lstStyle>
          <a:p>
            <a:pPr>
              <a:defRPr/>
            </a:pPr>
            <a:fld id="{CE51F80E-AEAB-4667-8C7A-EEB7DB2E0465}" type="datetimeFigureOut">
              <a:rPr lang="es-ES"/>
              <a:pPr>
                <a:defRPr/>
              </a:pPr>
              <a:t>13/09/2021</a:t>
            </a:fld>
            <a:endParaRPr lang="es-ES"/>
          </a:p>
        </p:txBody>
      </p:sp>
      <p:sp>
        <p:nvSpPr>
          <p:cNvPr id="6" name="Marcador de pie de página 5">
            <a:extLst>
              <a:ext uri="{FF2B5EF4-FFF2-40B4-BE49-F238E27FC236}">
                <a16:creationId xmlns:a16="http://schemas.microsoft.com/office/drawing/2014/main" id="{DC5748A3-39D3-49E3-88E8-8329115A6CDB}"/>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6">
            <a:extLst>
              <a:ext uri="{FF2B5EF4-FFF2-40B4-BE49-F238E27FC236}">
                <a16:creationId xmlns:a16="http://schemas.microsoft.com/office/drawing/2014/main" id="{26A9ABC2-6584-453A-B291-E151EE9015D5}"/>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475F65A-1FA8-4629-B913-437E1468C04F}" type="slidenum">
              <a:rPr lang="es-ES"/>
              <a:pPr>
                <a:defRPr/>
              </a:pPr>
              <a:t>‹Nº›</a:t>
            </a:fld>
            <a:endParaRPr lang="es-ES"/>
          </a:p>
        </p:txBody>
      </p:sp>
    </p:spTree>
    <p:extLst>
      <p:ext uri="{BB962C8B-B14F-4D97-AF65-F5344CB8AC3E}">
        <p14:creationId xmlns:p14="http://schemas.microsoft.com/office/powerpoint/2010/main" val="261569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B02B0F4-81CA-4831-B708-A166696419F7}"/>
              </a:ext>
            </a:extLst>
          </p:cNvPr>
          <p:cNvSpPr>
            <a:spLocks noGrp="1"/>
          </p:cNvSpPr>
          <p:nvPr>
            <p:ph type="dt" sz="half" idx="10"/>
          </p:nvPr>
        </p:nvSpPr>
        <p:spPr/>
        <p:txBody>
          <a:bodyPr/>
          <a:lstStyle>
            <a:lvl1pPr>
              <a:defRPr/>
            </a:lvl1pPr>
          </a:lstStyle>
          <a:p>
            <a:pPr>
              <a:defRPr/>
            </a:pPr>
            <a:fld id="{5A2D1D03-E16D-46D1-AF40-664080E5DABD}" type="datetimeFigureOut">
              <a:rPr lang="es-ES"/>
              <a:pPr>
                <a:defRPr/>
              </a:pPr>
              <a:t>13/09/2021</a:t>
            </a:fld>
            <a:endParaRPr lang="es-ES"/>
          </a:p>
        </p:txBody>
      </p:sp>
      <p:sp>
        <p:nvSpPr>
          <p:cNvPr id="8" name="Marcador de pie de página 7">
            <a:extLst>
              <a:ext uri="{FF2B5EF4-FFF2-40B4-BE49-F238E27FC236}">
                <a16:creationId xmlns:a16="http://schemas.microsoft.com/office/drawing/2014/main" id="{B74553F8-9794-4995-8051-77B23B5B6864}"/>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8">
            <a:extLst>
              <a:ext uri="{FF2B5EF4-FFF2-40B4-BE49-F238E27FC236}">
                <a16:creationId xmlns:a16="http://schemas.microsoft.com/office/drawing/2014/main" id="{72E6AC14-7DE5-4593-A8E6-4D6534ACDC94}"/>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9B74905-90B5-4226-80ED-D3FF757E593A}" type="slidenum">
              <a:rPr lang="es-ES"/>
              <a:pPr>
                <a:defRPr/>
              </a:pPr>
              <a:t>‹Nº›</a:t>
            </a:fld>
            <a:endParaRPr lang="es-ES"/>
          </a:p>
        </p:txBody>
      </p:sp>
    </p:spTree>
    <p:extLst>
      <p:ext uri="{BB962C8B-B14F-4D97-AF65-F5344CB8AC3E}">
        <p14:creationId xmlns:p14="http://schemas.microsoft.com/office/powerpoint/2010/main" val="100467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085CFED-3495-4BCA-B392-0ED5645A862F}"/>
              </a:ext>
            </a:extLst>
          </p:cNvPr>
          <p:cNvSpPr>
            <a:spLocks noGrp="1"/>
          </p:cNvSpPr>
          <p:nvPr>
            <p:ph type="dt" sz="half" idx="10"/>
          </p:nvPr>
        </p:nvSpPr>
        <p:spPr/>
        <p:txBody>
          <a:bodyPr/>
          <a:lstStyle>
            <a:lvl1pPr>
              <a:defRPr/>
            </a:lvl1pPr>
          </a:lstStyle>
          <a:p>
            <a:pPr>
              <a:defRPr/>
            </a:pPr>
            <a:fld id="{ED72FE87-4C61-4675-BF51-EEC588148825}" type="datetimeFigureOut">
              <a:rPr lang="es-ES"/>
              <a:pPr>
                <a:defRPr/>
              </a:pPr>
              <a:t>13/09/2021</a:t>
            </a:fld>
            <a:endParaRPr lang="es-ES"/>
          </a:p>
        </p:txBody>
      </p:sp>
      <p:sp>
        <p:nvSpPr>
          <p:cNvPr id="4" name="Marcador de pie de página 3">
            <a:extLst>
              <a:ext uri="{FF2B5EF4-FFF2-40B4-BE49-F238E27FC236}">
                <a16:creationId xmlns:a16="http://schemas.microsoft.com/office/drawing/2014/main" id="{32034666-C67D-4A2D-8E80-F11D23783588}"/>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4">
            <a:extLst>
              <a:ext uri="{FF2B5EF4-FFF2-40B4-BE49-F238E27FC236}">
                <a16:creationId xmlns:a16="http://schemas.microsoft.com/office/drawing/2014/main" id="{DDB4614D-8E46-4ADC-94E1-D58C7A07F875}"/>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9D7692E1-7B9B-456C-9211-8B4004A01F52}" type="slidenum">
              <a:rPr lang="es-ES"/>
              <a:pPr>
                <a:defRPr/>
              </a:pPr>
              <a:t>‹Nº›</a:t>
            </a:fld>
            <a:endParaRPr lang="es-ES"/>
          </a:p>
        </p:txBody>
      </p:sp>
    </p:spTree>
    <p:extLst>
      <p:ext uri="{BB962C8B-B14F-4D97-AF65-F5344CB8AC3E}">
        <p14:creationId xmlns:p14="http://schemas.microsoft.com/office/powerpoint/2010/main" val="226432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19A65A1-854E-4B1B-9B45-00DED01708F4}"/>
              </a:ext>
            </a:extLst>
          </p:cNvPr>
          <p:cNvSpPr>
            <a:spLocks noGrp="1"/>
          </p:cNvSpPr>
          <p:nvPr>
            <p:ph type="dt" sz="half" idx="10"/>
          </p:nvPr>
        </p:nvSpPr>
        <p:spPr/>
        <p:txBody>
          <a:bodyPr/>
          <a:lstStyle>
            <a:lvl1pPr>
              <a:defRPr/>
            </a:lvl1pPr>
          </a:lstStyle>
          <a:p>
            <a:pPr>
              <a:defRPr/>
            </a:pPr>
            <a:fld id="{41C2080A-A025-4504-B914-CA27A14D2930}" type="datetimeFigureOut">
              <a:rPr lang="es-ES"/>
              <a:pPr>
                <a:defRPr/>
              </a:pPr>
              <a:t>13/09/2021</a:t>
            </a:fld>
            <a:endParaRPr lang="es-ES"/>
          </a:p>
        </p:txBody>
      </p:sp>
      <p:sp>
        <p:nvSpPr>
          <p:cNvPr id="3" name="Marcador de pie de página 2">
            <a:extLst>
              <a:ext uri="{FF2B5EF4-FFF2-40B4-BE49-F238E27FC236}">
                <a16:creationId xmlns:a16="http://schemas.microsoft.com/office/drawing/2014/main" id="{7A381CB2-55C8-41CD-82BC-B51E275E5BCD}"/>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3">
            <a:extLst>
              <a:ext uri="{FF2B5EF4-FFF2-40B4-BE49-F238E27FC236}">
                <a16:creationId xmlns:a16="http://schemas.microsoft.com/office/drawing/2014/main" id="{7E9E28E2-C682-495C-9A9A-9924ED7004B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C31CE07C-C869-45E0-8BCD-F8F231A79ECD}" type="slidenum">
              <a:rPr lang="es-ES"/>
              <a:pPr>
                <a:defRPr/>
              </a:pPr>
              <a:t>‹Nº›</a:t>
            </a:fld>
            <a:endParaRPr lang="es-ES"/>
          </a:p>
        </p:txBody>
      </p:sp>
    </p:spTree>
    <p:extLst>
      <p:ext uri="{BB962C8B-B14F-4D97-AF65-F5344CB8AC3E}">
        <p14:creationId xmlns:p14="http://schemas.microsoft.com/office/powerpoint/2010/main" val="233816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2C1EA0-09B9-4C90-92CC-9044B8CB2585}"/>
              </a:ext>
            </a:extLst>
          </p:cNvPr>
          <p:cNvSpPr>
            <a:spLocks noGrp="1"/>
          </p:cNvSpPr>
          <p:nvPr>
            <p:ph type="dt" sz="half" idx="10"/>
          </p:nvPr>
        </p:nvSpPr>
        <p:spPr/>
        <p:txBody>
          <a:bodyPr/>
          <a:lstStyle>
            <a:lvl1pPr>
              <a:defRPr/>
            </a:lvl1pPr>
          </a:lstStyle>
          <a:p>
            <a:pPr>
              <a:defRPr/>
            </a:pPr>
            <a:fld id="{8E79F300-672D-4906-89C0-2B6725C18760}" type="datetimeFigureOut">
              <a:rPr lang="es-ES"/>
              <a:pPr>
                <a:defRPr/>
              </a:pPr>
              <a:t>13/09/2021</a:t>
            </a:fld>
            <a:endParaRPr lang="es-ES"/>
          </a:p>
        </p:txBody>
      </p:sp>
      <p:sp>
        <p:nvSpPr>
          <p:cNvPr id="6" name="Marcador de pie de página 5">
            <a:extLst>
              <a:ext uri="{FF2B5EF4-FFF2-40B4-BE49-F238E27FC236}">
                <a16:creationId xmlns:a16="http://schemas.microsoft.com/office/drawing/2014/main" id="{63E770B8-3BBA-47B2-B54E-741162D38F24}"/>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6">
            <a:extLst>
              <a:ext uri="{FF2B5EF4-FFF2-40B4-BE49-F238E27FC236}">
                <a16:creationId xmlns:a16="http://schemas.microsoft.com/office/drawing/2014/main" id="{2D36A3DB-0D17-45B3-A50E-196EED9240EE}"/>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56657812-C8F9-42F7-AA4C-C7462F536BCB}" type="slidenum">
              <a:rPr lang="es-ES"/>
              <a:pPr>
                <a:defRPr/>
              </a:pPr>
              <a:t>‹Nº›</a:t>
            </a:fld>
            <a:endParaRPr lang="es-ES"/>
          </a:p>
        </p:txBody>
      </p:sp>
    </p:spTree>
    <p:extLst>
      <p:ext uri="{BB962C8B-B14F-4D97-AF65-F5344CB8AC3E}">
        <p14:creationId xmlns:p14="http://schemas.microsoft.com/office/powerpoint/2010/main" val="128807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BC79A0E-378E-440F-960B-A57258940655}"/>
              </a:ext>
            </a:extLst>
          </p:cNvPr>
          <p:cNvSpPr>
            <a:spLocks noGrp="1"/>
          </p:cNvSpPr>
          <p:nvPr>
            <p:ph type="dt" sz="half" idx="10"/>
          </p:nvPr>
        </p:nvSpPr>
        <p:spPr/>
        <p:txBody>
          <a:bodyPr/>
          <a:lstStyle>
            <a:lvl1pPr>
              <a:defRPr/>
            </a:lvl1pPr>
          </a:lstStyle>
          <a:p>
            <a:pPr>
              <a:defRPr/>
            </a:pPr>
            <a:fld id="{8991357B-2711-43FE-B0ED-3C7CBC14CBB9}" type="datetimeFigureOut">
              <a:rPr lang="es-ES"/>
              <a:pPr>
                <a:defRPr/>
              </a:pPr>
              <a:t>13/09/2021</a:t>
            </a:fld>
            <a:endParaRPr lang="es-ES"/>
          </a:p>
        </p:txBody>
      </p:sp>
      <p:sp>
        <p:nvSpPr>
          <p:cNvPr id="6" name="Marcador de pie de página 5">
            <a:extLst>
              <a:ext uri="{FF2B5EF4-FFF2-40B4-BE49-F238E27FC236}">
                <a16:creationId xmlns:a16="http://schemas.microsoft.com/office/drawing/2014/main" id="{A8C4C6F9-BC14-4043-98B6-CAAD13BB1571}"/>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6">
            <a:extLst>
              <a:ext uri="{FF2B5EF4-FFF2-40B4-BE49-F238E27FC236}">
                <a16:creationId xmlns:a16="http://schemas.microsoft.com/office/drawing/2014/main" id="{9F36EFE7-D774-489F-AA31-24E4D2A25A7F}"/>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FA9AEAF2-DE4D-43E3-9826-5BDB7168823A}" type="slidenum">
              <a:rPr lang="es-ES"/>
              <a:pPr>
                <a:defRPr/>
              </a:pPr>
              <a:t>‹Nº›</a:t>
            </a:fld>
            <a:endParaRPr lang="es-ES"/>
          </a:p>
        </p:txBody>
      </p:sp>
    </p:spTree>
    <p:extLst>
      <p:ext uri="{BB962C8B-B14F-4D97-AF65-F5344CB8AC3E}">
        <p14:creationId xmlns:p14="http://schemas.microsoft.com/office/powerpoint/2010/main" val="239430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6BBF653C-DD12-4BD6-9218-4DD927CC26DB}"/>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Marcador de texto 2">
            <a:extLst>
              <a:ext uri="{FF2B5EF4-FFF2-40B4-BE49-F238E27FC236}">
                <a16:creationId xmlns:a16="http://schemas.microsoft.com/office/drawing/2014/main" id="{06264F52-5A07-4770-A87A-566832B501AD}"/>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a:extLst>
              <a:ext uri="{FF2B5EF4-FFF2-40B4-BE49-F238E27FC236}">
                <a16:creationId xmlns:a16="http://schemas.microsoft.com/office/drawing/2014/main" id="{358C9320-CE2A-4391-A1AC-58993775776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5371F6A-1B07-408B-92B5-3E229F8EC184}" type="datetimeFigureOut">
              <a:rPr lang="es-ES"/>
              <a:pPr>
                <a:defRPr/>
              </a:pPr>
              <a:t>13/09/2021</a:t>
            </a:fld>
            <a:endParaRPr lang="es-ES"/>
          </a:p>
        </p:txBody>
      </p:sp>
      <p:sp>
        <p:nvSpPr>
          <p:cNvPr id="5" name="Marcador de pie de página 4">
            <a:extLst>
              <a:ext uri="{FF2B5EF4-FFF2-40B4-BE49-F238E27FC236}">
                <a16:creationId xmlns:a16="http://schemas.microsoft.com/office/drawing/2014/main" id="{1E2650E0-132A-4764-ABED-0F093976C10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pic>
        <p:nvPicPr>
          <p:cNvPr id="1030" name="Imagen 7" descr="Logotipo, nombre de la empresa&#10;&#10;Descripción generada automáticamente">
            <a:extLst>
              <a:ext uri="{FF2B5EF4-FFF2-40B4-BE49-F238E27FC236}">
                <a16:creationId xmlns:a16="http://schemas.microsoft.com/office/drawing/2014/main" id="{AA91B525-D81C-439D-A6DD-21A7AA83F20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04025" y="6162675"/>
            <a:ext cx="151288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5F5A250-7B9F-4620-A8F2-08915C4D2582}"/>
              </a:ext>
            </a:extLst>
          </p:cNvPr>
          <p:cNvSpPr>
            <a:spLocks noGrp="1" noChangeArrowheads="1"/>
          </p:cNvSpPr>
          <p:nvPr>
            <p:ph type="ctrTitle"/>
          </p:nvPr>
        </p:nvSpPr>
        <p:spPr/>
        <p:txBody>
          <a:bodyPr/>
          <a:lstStyle/>
          <a:p>
            <a:pPr eaLnBrk="1" hangingPunct="1"/>
            <a:r>
              <a:rPr lang="ca-ES" altLang="es-ES" dirty="0"/>
              <a:t>Contextualització</a:t>
            </a:r>
            <a:br>
              <a:rPr lang="ca-ES" altLang="es-ES" dirty="0"/>
            </a:br>
            <a:r>
              <a:rPr lang="ca-ES" altLang="es-ES" sz="2400" dirty="0"/>
              <a:t>2008 i 2019 canvis importants</a:t>
            </a:r>
          </a:p>
        </p:txBody>
      </p:sp>
      <p:sp>
        <p:nvSpPr>
          <p:cNvPr id="15363" name="CuadroTexto 1">
            <a:extLst>
              <a:ext uri="{FF2B5EF4-FFF2-40B4-BE49-F238E27FC236}">
                <a16:creationId xmlns:a16="http://schemas.microsoft.com/office/drawing/2014/main" id="{DE2DFF57-68BF-4A18-9202-358221980004}"/>
              </a:ext>
            </a:extLst>
          </p:cNvPr>
          <p:cNvSpPr txBox="1">
            <a:spLocks noChangeArrowheads="1"/>
          </p:cNvSpPr>
          <p:nvPr/>
        </p:nvSpPr>
        <p:spPr bwMode="auto">
          <a:xfrm>
            <a:off x="1042988" y="6021388"/>
            <a:ext cx="2332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800"/>
              <a:t>Ramon.Fabre@uab.cat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D9040DE-AFFC-4796-9C2C-AC2DD46234F2}"/>
              </a:ext>
            </a:extLst>
          </p:cNvPr>
          <p:cNvSpPr>
            <a:spLocks noChangeArrowheads="1"/>
          </p:cNvSpPr>
          <p:nvPr/>
        </p:nvSpPr>
        <p:spPr bwMode="auto">
          <a:xfrm>
            <a:off x="3635375" y="765175"/>
            <a:ext cx="1728788" cy="1800225"/>
          </a:xfrm>
          <a:prstGeom prst="rect">
            <a:avLst/>
          </a:prstGeom>
          <a:solidFill>
            <a:srgbClr val="5FD38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4.</a:t>
            </a:r>
            <a:r>
              <a:rPr lang="ca-ES" altLang="es-ES" sz="2400">
                <a:latin typeface="Times" panose="02020603050405020304" pitchFamily="18" charset="0"/>
                <a:cs typeface="Arial" panose="020B0604020202020204" pitchFamily="34" charset="0"/>
              </a:rPr>
              <a:t> </a:t>
            </a:r>
            <a:r>
              <a:rPr lang="ca-ES" altLang="es-ES" sz="2400" baseline="30000">
                <a:latin typeface="Times" panose="02020603050405020304" pitchFamily="18" charset="0"/>
                <a:cs typeface="Arial" panose="020B0604020202020204" pitchFamily="34" charset="0"/>
              </a:rPr>
              <a:t>Nous filons</a:t>
            </a:r>
          </a:p>
          <a:p>
            <a:pPr algn="ct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D’ocupació</a:t>
            </a:r>
          </a:p>
        </p:txBody>
      </p:sp>
      <p:sp>
        <p:nvSpPr>
          <p:cNvPr id="26627" name="Rectangle 3">
            <a:extLst>
              <a:ext uri="{FF2B5EF4-FFF2-40B4-BE49-F238E27FC236}">
                <a16:creationId xmlns:a16="http://schemas.microsoft.com/office/drawing/2014/main" id="{F264DBC7-8693-479B-BD6D-B8B1B2A7CC4E}"/>
              </a:ext>
            </a:extLst>
          </p:cNvPr>
          <p:cNvSpPr>
            <a:spLocks noChangeArrowheads="1"/>
          </p:cNvSpPr>
          <p:nvPr/>
        </p:nvSpPr>
        <p:spPr bwMode="auto">
          <a:xfrm>
            <a:off x="4859338" y="4221163"/>
            <a:ext cx="1728787" cy="1800225"/>
          </a:xfrm>
          <a:prstGeom prst="rect">
            <a:avLst/>
          </a:prstGeom>
          <a:solidFill>
            <a:srgbClr val="5FD38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2. Redefinició</a:t>
            </a:r>
          </a:p>
          <a:p>
            <a:pPr algn="ct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Dels sectors</a:t>
            </a:r>
          </a:p>
          <a:p>
            <a:pPr algn="ctr" eaLnBrk="1" hangingPunct="1">
              <a:lnSpc>
                <a:spcPct val="100000"/>
              </a:lnSpc>
              <a:spcBef>
                <a:spcPct val="0"/>
              </a:spcBef>
              <a:buFontTx/>
              <a:buNone/>
            </a:pPr>
            <a:endParaRPr lang="ca-ES" altLang="es-ES" sz="2400" baseline="30000">
              <a:latin typeface="Times" panose="02020603050405020304" pitchFamily="18" charset="0"/>
              <a:cs typeface="Arial" panose="020B0604020202020204" pitchFamily="34" charset="0"/>
            </a:endParaRPr>
          </a:p>
        </p:txBody>
      </p:sp>
      <p:sp>
        <p:nvSpPr>
          <p:cNvPr id="26628" name="Rectangle 4">
            <a:extLst>
              <a:ext uri="{FF2B5EF4-FFF2-40B4-BE49-F238E27FC236}">
                <a16:creationId xmlns:a16="http://schemas.microsoft.com/office/drawing/2014/main" id="{BAED72C6-08A1-4BA3-803C-CFFF86E2267D}"/>
              </a:ext>
            </a:extLst>
          </p:cNvPr>
          <p:cNvSpPr>
            <a:spLocks noChangeArrowheads="1"/>
          </p:cNvSpPr>
          <p:nvPr/>
        </p:nvSpPr>
        <p:spPr bwMode="auto">
          <a:xfrm>
            <a:off x="2411413" y="4221163"/>
            <a:ext cx="1728787" cy="1800225"/>
          </a:xfrm>
          <a:prstGeom prst="rect">
            <a:avLst/>
          </a:prstGeom>
          <a:solidFill>
            <a:srgbClr val="5FD38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3. Noves </a:t>
            </a:r>
          </a:p>
          <a:p>
            <a:pPr algn="ct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Formes</a:t>
            </a:r>
          </a:p>
          <a:p>
            <a:pPr algn="ct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D’empresa</a:t>
            </a:r>
          </a:p>
        </p:txBody>
      </p:sp>
      <p:sp>
        <p:nvSpPr>
          <p:cNvPr id="26629" name="Oval 5">
            <a:extLst>
              <a:ext uri="{FF2B5EF4-FFF2-40B4-BE49-F238E27FC236}">
                <a16:creationId xmlns:a16="http://schemas.microsoft.com/office/drawing/2014/main" id="{765D7677-57CF-4D36-BF3D-43AD07CCA6D2}"/>
              </a:ext>
            </a:extLst>
          </p:cNvPr>
          <p:cNvSpPr>
            <a:spLocks noChangeArrowheads="1"/>
          </p:cNvSpPr>
          <p:nvPr/>
        </p:nvSpPr>
        <p:spPr bwMode="auto">
          <a:xfrm>
            <a:off x="3419475" y="2997200"/>
            <a:ext cx="2232025" cy="71913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ca-ES" altLang="es-ES" sz="2000" baseline="30000">
                <a:latin typeface="Times" panose="02020603050405020304" pitchFamily="18" charset="0"/>
                <a:cs typeface="Arial" panose="020B0604020202020204" pitchFamily="34" charset="0"/>
              </a:rPr>
              <a:t>1.Empresa social </a:t>
            </a:r>
          </a:p>
          <a:p>
            <a:pPr algn="ctr" eaLnBrk="1" hangingPunct="1">
              <a:lnSpc>
                <a:spcPct val="100000"/>
              </a:lnSpc>
              <a:spcBef>
                <a:spcPct val="0"/>
              </a:spcBef>
              <a:buFontTx/>
              <a:buNone/>
            </a:pPr>
            <a:r>
              <a:rPr lang="ca-ES" altLang="es-ES" sz="2000" baseline="30000">
                <a:latin typeface="Times" panose="02020603050405020304" pitchFamily="18" charset="0"/>
                <a:cs typeface="Arial" panose="020B0604020202020204" pitchFamily="34" charset="0"/>
              </a:rPr>
              <a:t> en </a:t>
            </a:r>
            <a:r>
              <a:rPr lang="ca-ES" altLang="es-ES" sz="2000">
                <a:latin typeface="Times" panose="02020603050405020304" pitchFamily="18" charset="0"/>
                <a:cs typeface="Arial" panose="020B0604020202020204" pitchFamily="34" charset="0"/>
              </a:rPr>
              <a:t>xarxa</a:t>
            </a:r>
          </a:p>
        </p:txBody>
      </p:sp>
      <p:sp>
        <p:nvSpPr>
          <p:cNvPr id="26630" name="Rectangle 6">
            <a:extLst>
              <a:ext uri="{FF2B5EF4-FFF2-40B4-BE49-F238E27FC236}">
                <a16:creationId xmlns:a16="http://schemas.microsoft.com/office/drawing/2014/main" id="{57423D80-17CA-46D7-BCE8-22559BC7BB8C}"/>
              </a:ext>
            </a:extLst>
          </p:cNvPr>
          <p:cNvSpPr>
            <a:spLocks noChangeArrowheads="1"/>
          </p:cNvSpPr>
          <p:nvPr/>
        </p:nvSpPr>
        <p:spPr bwMode="auto">
          <a:xfrm>
            <a:off x="250825" y="3068638"/>
            <a:ext cx="1800225"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Persones</a:t>
            </a:r>
          </a:p>
        </p:txBody>
      </p:sp>
      <p:sp>
        <p:nvSpPr>
          <p:cNvPr id="26631" name="Rectangle 7">
            <a:extLst>
              <a:ext uri="{FF2B5EF4-FFF2-40B4-BE49-F238E27FC236}">
                <a16:creationId xmlns:a16="http://schemas.microsoft.com/office/drawing/2014/main" id="{B5F27138-4045-4DE0-A91E-5EC9F9EF5045}"/>
              </a:ext>
            </a:extLst>
          </p:cNvPr>
          <p:cNvSpPr>
            <a:spLocks noChangeArrowheads="1"/>
          </p:cNvSpPr>
          <p:nvPr/>
        </p:nvSpPr>
        <p:spPr bwMode="auto">
          <a:xfrm>
            <a:off x="7019925" y="2997200"/>
            <a:ext cx="1800225"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Territori</a:t>
            </a:r>
          </a:p>
        </p:txBody>
      </p:sp>
      <p:sp>
        <p:nvSpPr>
          <p:cNvPr id="26632" name="Rectangle 8">
            <a:extLst>
              <a:ext uri="{FF2B5EF4-FFF2-40B4-BE49-F238E27FC236}">
                <a16:creationId xmlns:a16="http://schemas.microsoft.com/office/drawing/2014/main" id="{2674E6EF-2CF2-47F6-A7E5-3DF69E7E6054}"/>
              </a:ext>
            </a:extLst>
          </p:cNvPr>
          <p:cNvSpPr>
            <a:spLocks noChangeArrowheads="1"/>
          </p:cNvSpPr>
          <p:nvPr/>
        </p:nvSpPr>
        <p:spPr bwMode="auto">
          <a:xfrm>
            <a:off x="2843213" y="188913"/>
            <a:ext cx="3024187" cy="358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Institucions</a:t>
            </a:r>
          </a:p>
        </p:txBody>
      </p:sp>
      <p:sp>
        <p:nvSpPr>
          <p:cNvPr id="26633" name="Rectangle 9">
            <a:extLst>
              <a:ext uri="{FF2B5EF4-FFF2-40B4-BE49-F238E27FC236}">
                <a16:creationId xmlns:a16="http://schemas.microsoft.com/office/drawing/2014/main" id="{53FDF938-D4A2-42DA-90CF-1605C76F6058}"/>
              </a:ext>
            </a:extLst>
          </p:cNvPr>
          <p:cNvSpPr>
            <a:spLocks noChangeArrowheads="1"/>
          </p:cNvSpPr>
          <p:nvPr/>
        </p:nvSpPr>
        <p:spPr bwMode="auto">
          <a:xfrm>
            <a:off x="2916238" y="6308725"/>
            <a:ext cx="3024187" cy="358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Sistema financer</a:t>
            </a:r>
          </a:p>
        </p:txBody>
      </p:sp>
      <p:cxnSp>
        <p:nvCxnSpPr>
          <p:cNvPr id="26634" name="AutoShape 10">
            <a:extLst>
              <a:ext uri="{FF2B5EF4-FFF2-40B4-BE49-F238E27FC236}">
                <a16:creationId xmlns:a16="http://schemas.microsoft.com/office/drawing/2014/main" id="{4A402C21-52DE-4C16-8A72-6275590718D4}"/>
              </a:ext>
            </a:extLst>
          </p:cNvPr>
          <p:cNvCxnSpPr>
            <a:cxnSpLocks noChangeShapeType="1"/>
            <a:stCxn id="26628" idx="0"/>
            <a:endCxn id="26629" idx="4"/>
          </p:cNvCxnSpPr>
          <p:nvPr/>
        </p:nvCxnSpPr>
        <p:spPr bwMode="auto">
          <a:xfrm flipV="1">
            <a:off x="3276600" y="3716338"/>
            <a:ext cx="1258888" cy="504825"/>
          </a:xfrm>
          <a:prstGeom prst="straightConnector1">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5" name="AutoShape 11">
            <a:extLst>
              <a:ext uri="{FF2B5EF4-FFF2-40B4-BE49-F238E27FC236}">
                <a16:creationId xmlns:a16="http://schemas.microsoft.com/office/drawing/2014/main" id="{6378675D-E7D5-46E1-8E9E-C89466EB98D5}"/>
              </a:ext>
            </a:extLst>
          </p:cNvPr>
          <p:cNvCxnSpPr>
            <a:cxnSpLocks noChangeShapeType="1"/>
            <a:stCxn id="26627" idx="0"/>
            <a:endCxn id="26629" idx="4"/>
          </p:cNvCxnSpPr>
          <p:nvPr/>
        </p:nvCxnSpPr>
        <p:spPr bwMode="auto">
          <a:xfrm flipH="1" flipV="1">
            <a:off x="4535488" y="3716338"/>
            <a:ext cx="1189037" cy="504825"/>
          </a:xfrm>
          <a:prstGeom prst="straightConnector1">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6" name="AutoShape 12">
            <a:extLst>
              <a:ext uri="{FF2B5EF4-FFF2-40B4-BE49-F238E27FC236}">
                <a16:creationId xmlns:a16="http://schemas.microsoft.com/office/drawing/2014/main" id="{C2AB5A54-9DAF-4844-8D71-09A993D81373}"/>
              </a:ext>
            </a:extLst>
          </p:cNvPr>
          <p:cNvCxnSpPr>
            <a:cxnSpLocks noChangeShapeType="1"/>
            <a:stCxn id="26630" idx="3"/>
            <a:endCxn id="26629" idx="2"/>
          </p:cNvCxnSpPr>
          <p:nvPr/>
        </p:nvCxnSpPr>
        <p:spPr bwMode="auto">
          <a:xfrm flipV="1">
            <a:off x="2051050" y="3357563"/>
            <a:ext cx="1368425" cy="34925"/>
          </a:xfrm>
          <a:prstGeom prst="straightConnector1">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7" name="AutoShape 13">
            <a:extLst>
              <a:ext uri="{FF2B5EF4-FFF2-40B4-BE49-F238E27FC236}">
                <a16:creationId xmlns:a16="http://schemas.microsoft.com/office/drawing/2014/main" id="{287548E1-3BDE-47EC-BF93-2A6859062E21}"/>
              </a:ext>
            </a:extLst>
          </p:cNvPr>
          <p:cNvCxnSpPr>
            <a:cxnSpLocks noChangeShapeType="1"/>
            <a:stCxn id="26631" idx="1"/>
            <a:endCxn id="26629" idx="6"/>
          </p:cNvCxnSpPr>
          <p:nvPr/>
        </p:nvCxnSpPr>
        <p:spPr bwMode="auto">
          <a:xfrm flipH="1">
            <a:off x="5651500" y="3321050"/>
            <a:ext cx="1368425" cy="36513"/>
          </a:xfrm>
          <a:prstGeom prst="straightConnector1">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8" name="AutoShape 14">
            <a:extLst>
              <a:ext uri="{FF2B5EF4-FFF2-40B4-BE49-F238E27FC236}">
                <a16:creationId xmlns:a16="http://schemas.microsoft.com/office/drawing/2014/main" id="{A57E2B9C-5801-4903-9679-FA489D135EEC}"/>
              </a:ext>
            </a:extLst>
          </p:cNvPr>
          <p:cNvCxnSpPr>
            <a:cxnSpLocks noChangeShapeType="1"/>
            <a:stCxn id="26632" idx="1"/>
            <a:endCxn id="26630" idx="0"/>
          </p:cNvCxnSpPr>
          <p:nvPr/>
        </p:nvCxnSpPr>
        <p:spPr bwMode="auto">
          <a:xfrm rot="10800000" flipV="1">
            <a:off x="1150938" y="368300"/>
            <a:ext cx="1692275" cy="2700338"/>
          </a:xfrm>
          <a:prstGeom prst="curvedConnector2">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9" name="AutoShape 15">
            <a:extLst>
              <a:ext uri="{FF2B5EF4-FFF2-40B4-BE49-F238E27FC236}">
                <a16:creationId xmlns:a16="http://schemas.microsoft.com/office/drawing/2014/main" id="{4F6110CF-DFAE-454F-809F-3CB453A5BDF9}"/>
              </a:ext>
            </a:extLst>
          </p:cNvPr>
          <p:cNvCxnSpPr>
            <a:cxnSpLocks noChangeShapeType="1"/>
            <a:stCxn id="26632" idx="3"/>
            <a:endCxn id="26631" idx="0"/>
          </p:cNvCxnSpPr>
          <p:nvPr/>
        </p:nvCxnSpPr>
        <p:spPr bwMode="auto">
          <a:xfrm>
            <a:off x="5867400" y="368300"/>
            <a:ext cx="2052638" cy="2628900"/>
          </a:xfrm>
          <a:prstGeom prst="curvedConnector2">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40" name="AutoShape 16">
            <a:extLst>
              <a:ext uri="{FF2B5EF4-FFF2-40B4-BE49-F238E27FC236}">
                <a16:creationId xmlns:a16="http://schemas.microsoft.com/office/drawing/2014/main" id="{088BCBF3-5A45-4579-A096-ABD2E34AF632}"/>
              </a:ext>
            </a:extLst>
          </p:cNvPr>
          <p:cNvCxnSpPr>
            <a:cxnSpLocks noChangeShapeType="1"/>
            <a:stCxn id="26633" idx="1"/>
            <a:endCxn id="26630" idx="2"/>
          </p:cNvCxnSpPr>
          <p:nvPr/>
        </p:nvCxnSpPr>
        <p:spPr bwMode="auto">
          <a:xfrm rot="10800000">
            <a:off x="1150938" y="3716338"/>
            <a:ext cx="1765300" cy="2771775"/>
          </a:xfrm>
          <a:prstGeom prst="curvedConnector2">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41" name="AutoShape 17">
            <a:extLst>
              <a:ext uri="{FF2B5EF4-FFF2-40B4-BE49-F238E27FC236}">
                <a16:creationId xmlns:a16="http://schemas.microsoft.com/office/drawing/2014/main" id="{2413EAFC-DD6F-4B2B-B67D-35E0B0D069DB}"/>
              </a:ext>
            </a:extLst>
          </p:cNvPr>
          <p:cNvCxnSpPr>
            <a:cxnSpLocks noChangeShapeType="1"/>
            <a:stCxn id="26633" idx="3"/>
            <a:endCxn id="26631" idx="2"/>
          </p:cNvCxnSpPr>
          <p:nvPr/>
        </p:nvCxnSpPr>
        <p:spPr bwMode="auto">
          <a:xfrm flipV="1">
            <a:off x="5940425" y="3644900"/>
            <a:ext cx="1979613" cy="2843213"/>
          </a:xfrm>
          <a:prstGeom prst="curvedConnector2">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42" name="Text Box 18">
            <a:extLst>
              <a:ext uri="{FF2B5EF4-FFF2-40B4-BE49-F238E27FC236}">
                <a16:creationId xmlns:a16="http://schemas.microsoft.com/office/drawing/2014/main" id="{2FDB9D04-B71B-4D75-BD94-C0FC1E47F432}"/>
              </a:ext>
            </a:extLst>
          </p:cNvPr>
          <p:cNvSpPr txBox="1">
            <a:spLocks noChangeArrowheads="1"/>
          </p:cNvSpPr>
          <p:nvPr/>
        </p:nvSpPr>
        <p:spPr bwMode="auto">
          <a:xfrm>
            <a:off x="2268538" y="2924175"/>
            <a:ext cx="930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Recursos</a:t>
            </a:r>
          </a:p>
        </p:txBody>
      </p:sp>
      <p:sp>
        <p:nvSpPr>
          <p:cNvPr id="26643" name="Text Box 19">
            <a:extLst>
              <a:ext uri="{FF2B5EF4-FFF2-40B4-BE49-F238E27FC236}">
                <a16:creationId xmlns:a16="http://schemas.microsoft.com/office/drawing/2014/main" id="{A23FF353-A76A-465A-B2B0-BC361BD84579}"/>
              </a:ext>
            </a:extLst>
          </p:cNvPr>
          <p:cNvSpPr txBox="1">
            <a:spLocks noChangeArrowheads="1"/>
          </p:cNvSpPr>
          <p:nvPr/>
        </p:nvSpPr>
        <p:spPr bwMode="auto">
          <a:xfrm>
            <a:off x="5867400" y="2924175"/>
            <a:ext cx="930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Recursos</a:t>
            </a:r>
          </a:p>
        </p:txBody>
      </p:sp>
      <p:sp>
        <p:nvSpPr>
          <p:cNvPr id="26644" name="Text Box 20">
            <a:extLst>
              <a:ext uri="{FF2B5EF4-FFF2-40B4-BE49-F238E27FC236}">
                <a16:creationId xmlns:a16="http://schemas.microsoft.com/office/drawing/2014/main" id="{1D1E747E-C2BB-4F85-81BF-FB2881A935C1}"/>
              </a:ext>
            </a:extLst>
          </p:cNvPr>
          <p:cNvSpPr txBox="1">
            <a:spLocks noChangeArrowheads="1"/>
          </p:cNvSpPr>
          <p:nvPr/>
        </p:nvSpPr>
        <p:spPr bwMode="auto">
          <a:xfrm>
            <a:off x="2051050" y="3573463"/>
            <a:ext cx="1536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Capacitat Gestió</a:t>
            </a:r>
          </a:p>
        </p:txBody>
      </p:sp>
      <p:sp>
        <p:nvSpPr>
          <p:cNvPr id="26645" name="Text Box 21">
            <a:extLst>
              <a:ext uri="{FF2B5EF4-FFF2-40B4-BE49-F238E27FC236}">
                <a16:creationId xmlns:a16="http://schemas.microsoft.com/office/drawing/2014/main" id="{E09C92C1-3127-4788-A01E-ABC57B5FB0F5}"/>
              </a:ext>
            </a:extLst>
          </p:cNvPr>
          <p:cNvSpPr txBox="1">
            <a:spLocks noChangeArrowheads="1"/>
          </p:cNvSpPr>
          <p:nvPr/>
        </p:nvSpPr>
        <p:spPr bwMode="auto">
          <a:xfrm>
            <a:off x="5508625" y="3429000"/>
            <a:ext cx="1536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Capacitat Gestió</a:t>
            </a:r>
          </a:p>
        </p:txBody>
      </p:sp>
      <p:sp>
        <p:nvSpPr>
          <p:cNvPr id="26646" name="Text Box 22">
            <a:extLst>
              <a:ext uri="{FF2B5EF4-FFF2-40B4-BE49-F238E27FC236}">
                <a16:creationId xmlns:a16="http://schemas.microsoft.com/office/drawing/2014/main" id="{43003DEF-E16C-4430-8095-2F454050CEC5}"/>
              </a:ext>
            </a:extLst>
          </p:cNvPr>
          <p:cNvSpPr txBox="1">
            <a:spLocks noChangeArrowheads="1"/>
          </p:cNvSpPr>
          <p:nvPr/>
        </p:nvSpPr>
        <p:spPr bwMode="auto">
          <a:xfrm>
            <a:off x="0" y="5516563"/>
            <a:ext cx="1644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Línies de préstecs</a:t>
            </a:r>
          </a:p>
          <a:p>
            <a:pPr algn="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Per activitat </a:t>
            </a:r>
          </a:p>
          <a:p>
            <a:pPr algn="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econòmica</a:t>
            </a:r>
          </a:p>
          <a:p>
            <a:pPr algn="r" eaLnBrk="1" hangingPunct="1">
              <a:lnSpc>
                <a:spcPct val="100000"/>
              </a:lnSpc>
              <a:spcBef>
                <a:spcPct val="0"/>
              </a:spcBef>
              <a:buFontTx/>
              <a:buNone/>
            </a:pPr>
            <a:endParaRPr lang="ca-ES" altLang="es-ES" sz="2400">
              <a:latin typeface="Times" panose="02020603050405020304" pitchFamily="18" charset="0"/>
              <a:cs typeface="Arial" panose="020B0604020202020204" pitchFamily="34" charset="0"/>
            </a:endParaRPr>
          </a:p>
        </p:txBody>
      </p:sp>
      <p:sp>
        <p:nvSpPr>
          <p:cNvPr id="26647" name="Text Box 23">
            <a:extLst>
              <a:ext uri="{FF2B5EF4-FFF2-40B4-BE49-F238E27FC236}">
                <a16:creationId xmlns:a16="http://schemas.microsoft.com/office/drawing/2014/main" id="{8179E7B2-2FE7-40A8-B9FA-56D02CA0748C}"/>
              </a:ext>
            </a:extLst>
          </p:cNvPr>
          <p:cNvSpPr txBox="1">
            <a:spLocks noChangeArrowheads="1"/>
          </p:cNvSpPr>
          <p:nvPr/>
        </p:nvSpPr>
        <p:spPr bwMode="auto">
          <a:xfrm>
            <a:off x="7524750" y="5516563"/>
            <a:ext cx="14239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Finançament</a:t>
            </a:r>
          </a:p>
          <a:p>
            <a:pPr algn="r" eaLnBrk="1" hangingPunct="1">
              <a:lnSpc>
                <a:spcPct val="100000"/>
              </a:lnSpc>
              <a:spcBef>
                <a:spcPct val="0"/>
              </a:spcBef>
              <a:buFontTx/>
              <a:buNone/>
            </a:pPr>
            <a:r>
              <a:rPr lang="ca-ES" altLang="es-ES" sz="2400" baseline="30000">
                <a:latin typeface="Times" panose="02020603050405020304" pitchFamily="18" charset="0"/>
                <a:cs typeface="Arial" panose="020B0604020202020204" pitchFamily="34" charset="0"/>
              </a:rPr>
              <a:t>Línies actuació</a:t>
            </a:r>
          </a:p>
        </p:txBody>
      </p:sp>
      <p:cxnSp>
        <p:nvCxnSpPr>
          <p:cNvPr id="26648" name="AutoShape 24">
            <a:extLst>
              <a:ext uri="{FF2B5EF4-FFF2-40B4-BE49-F238E27FC236}">
                <a16:creationId xmlns:a16="http://schemas.microsoft.com/office/drawing/2014/main" id="{571E8CC8-2FD7-4178-9D7D-EEA7437D67E3}"/>
              </a:ext>
            </a:extLst>
          </p:cNvPr>
          <p:cNvCxnSpPr>
            <a:cxnSpLocks noChangeShapeType="1"/>
            <a:stCxn id="26626" idx="2"/>
            <a:endCxn id="26629" idx="0"/>
          </p:cNvCxnSpPr>
          <p:nvPr/>
        </p:nvCxnSpPr>
        <p:spPr bwMode="auto">
          <a:xfrm>
            <a:off x="4500563" y="2565400"/>
            <a:ext cx="34925" cy="431800"/>
          </a:xfrm>
          <a:prstGeom prst="straightConnector1">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2780354-9EC0-4751-B442-F8F924A92DE5}"/>
              </a:ext>
            </a:extLst>
          </p:cNvPr>
          <p:cNvSpPr>
            <a:spLocks noGrp="1" noChangeArrowheads="1"/>
          </p:cNvSpPr>
          <p:nvPr>
            <p:ph type="title"/>
          </p:nvPr>
        </p:nvSpPr>
        <p:spPr>
          <a:xfrm>
            <a:off x="2051050" y="404813"/>
            <a:ext cx="6405563" cy="1143000"/>
          </a:xfrm>
        </p:spPr>
        <p:txBody>
          <a:bodyPr rtlCol="0">
            <a:normAutofit fontScale="90000"/>
          </a:bodyPr>
          <a:lstStyle/>
          <a:p>
            <a:pPr eaLnBrk="1" fontAlgn="auto" hangingPunct="1">
              <a:spcAft>
                <a:spcPts val="0"/>
              </a:spcAft>
              <a:defRPr/>
            </a:pPr>
            <a:r>
              <a:rPr lang="ca-ES" altLang="es-ES"/>
              <a:t>Una nova economia en xarxa</a:t>
            </a:r>
          </a:p>
        </p:txBody>
      </p:sp>
      <p:pic>
        <p:nvPicPr>
          <p:cNvPr id="27651" name="Picture 3">
            <a:extLst>
              <a:ext uri="{FF2B5EF4-FFF2-40B4-BE49-F238E27FC236}">
                <a16:creationId xmlns:a16="http://schemas.microsoft.com/office/drawing/2014/main" id="{0D5A1616-8178-4DD4-94C9-0FA57BA3F0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789113"/>
            <a:ext cx="8569325" cy="45370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E90E465-3F33-4D0E-A77C-837A8254F68E}"/>
              </a:ext>
            </a:extLst>
          </p:cNvPr>
          <p:cNvSpPr>
            <a:spLocks noGrp="1" noChangeArrowheads="1"/>
          </p:cNvSpPr>
          <p:nvPr>
            <p:ph type="title"/>
          </p:nvPr>
        </p:nvSpPr>
        <p:spPr/>
        <p:txBody>
          <a:bodyPr/>
          <a:lstStyle/>
          <a:p>
            <a:pPr eaLnBrk="1" hangingPunct="1"/>
            <a:r>
              <a:rPr lang="ca-ES" altLang="es-ES"/>
              <a:t>2. Reconsideració dels sectors tradicionals</a:t>
            </a:r>
          </a:p>
        </p:txBody>
      </p:sp>
      <p:grpSp>
        <p:nvGrpSpPr>
          <p:cNvPr id="28675" name="Group 3">
            <a:extLst>
              <a:ext uri="{FF2B5EF4-FFF2-40B4-BE49-F238E27FC236}">
                <a16:creationId xmlns:a16="http://schemas.microsoft.com/office/drawing/2014/main" id="{3109BE59-B85C-4FB8-89C6-1AA1F898C4A1}"/>
              </a:ext>
            </a:extLst>
          </p:cNvPr>
          <p:cNvGrpSpPr>
            <a:grpSpLocks noChangeAspect="1"/>
          </p:cNvGrpSpPr>
          <p:nvPr/>
        </p:nvGrpSpPr>
        <p:grpSpPr bwMode="auto">
          <a:xfrm>
            <a:off x="323850" y="2420938"/>
            <a:ext cx="8431213" cy="3324225"/>
            <a:chOff x="204" y="1525"/>
            <a:chExt cx="5311" cy="2094"/>
          </a:xfrm>
        </p:grpSpPr>
        <p:sp>
          <p:nvSpPr>
            <p:cNvPr id="28677" name="AutoShape 4">
              <a:extLst>
                <a:ext uri="{FF2B5EF4-FFF2-40B4-BE49-F238E27FC236}">
                  <a16:creationId xmlns:a16="http://schemas.microsoft.com/office/drawing/2014/main" id="{C680C74A-45B0-419E-87C5-4C1D337188A5}"/>
                </a:ext>
              </a:extLst>
            </p:cNvPr>
            <p:cNvSpPr>
              <a:spLocks noChangeAspect="1" noChangeArrowheads="1" noTextEdit="1"/>
            </p:cNvSpPr>
            <p:nvPr/>
          </p:nvSpPr>
          <p:spPr bwMode="auto">
            <a:xfrm>
              <a:off x="204" y="1525"/>
              <a:ext cx="5307" cy="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8678" name="Rectangle 5">
              <a:extLst>
                <a:ext uri="{FF2B5EF4-FFF2-40B4-BE49-F238E27FC236}">
                  <a16:creationId xmlns:a16="http://schemas.microsoft.com/office/drawing/2014/main" id="{FA850F72-5915-4C90-BBAB-C53FD2FE4024}"/>
                </a:ext>
              </a:extLst>
            </p:cNvPr>
            <p:cNvSpPr>
              <a:spLocks noChangeArrowheads="1"/>
            </p:cNvSpPr>
            <p:nvPr/>
          </p:nvSpPr>
          <p:spPr bwMode="auto">
            <a:xfrm>
              <a:off x="2420" y="1564"/>
              <a:ext cx="51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1800">
                  <a:solidFill>
                    <a:srgbClr val="000000"/>
                  </a:solidFill>
                  <a:latin typeface="Arial" panose="020B0604020202020204" pitchFamily="34" charset="0"/>
                  <a:cs typeface="Arial" panose="020B0604020202020204" pitchFamily="34" charset="0"/>
                </a:rPr>
                <a:t>Primari</a:t>
              </a:r>
              <a:endParaRPr lang="ca-ES" altLang="es-ES" sz="2400" baseline="30000">
                <a:latin typeface="Times" panose="02020603050405020304" pitchFamily="18" charset="0"/>
                <a:cs typeface="Arial" panose="020B0604020202020204" pitchFamily="34" charset="0"/>
              </a:endParaRPr>
            </a:p>
          </p:txBody>
        </p:sp>
        <p:sp>
          <p:nvSpPr>
            <p:cNvPr id="28679" name="Rectangle 6">
              <a:extLst>
                <a:ext uri="{FF2B5EF4-FFF2-40B4-BE49-F238E27FC236}">
                  <a16:creationId xmlns:a16="http://schemas.microsoft.com/office/drawing/2014/main" id="{1E6F0A9D-762A-4C5B-A64F-3CDE147786FC}"/>
                </a:ext>
              </a:extLst>
            </p:cNvPr>
            <p:cNvSpPr>
              <a:spLocks noChangeArrowheads="1"/>
            </p:cNvSpPr>
            <p:nvPr/>
          </p:nvSpPr>
          <p:spPr bwMode="auto">
            <a:xfrm>
              <a:off x="4803" y="3183"/>
              <a:ext cx="71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1800">
                  <a:solidFill>
                    <a:srgbClr val="000000"/>
                  </a:solidFill>
                  <a:latin typeface="Arial" panose="020B0604020202020204" pitchFamily="34" charset="0"/>
                  <a:cs typeface="Arial" panose="020B0604020202020204" pitchFamily="34" charset="0"/>
                </a:rPr>
                <a:t>Secundari</a:t>
              </a:r>
              <a:endParaRPr lang="ca-ES" altLang="es-ES" sz="2400" baseline="30000">
                <a:latin typeface="Times" panose="02020603050405020304" pitchFamily="18" charset="0"/>
                <a:cs typeface="Arial" panose="020B0604020202020204" pitchFamily="34" charset="0"/>
              </a:endParaRPr>
            </a:p>
          </p:txBody>
        </p:sp>
        <p:sp>
          <p:nvSpPr>
            <p:cNvPr id="28680" name="Rectangle 7">
              <a:extLst>
                <a:ext uri="{FF2B5EF4-FFF2-40B4-BE49-F238E27FC236}">
                  <a16:creationId xmlns:a16="http://schemas.microsoft.com/office/drawing/2014/main" id="{0ABB85F2-2F4C-4517-B7F3-191E0942F1E7}"/>
                </a:ext>
              </a:extLst>
            </p:cNvPr>
            <p:cNvSpPr>
              <a:spLocks noChangeArrowheads="1"/>
            </p:cNvSpPr>
            <p:nvPr/>
          </p:nvSpPr>
          <p:spPr bwMode="auto">
            <a:xfrm>
              <a:off x="261" y="3273"/>
              <a:ext cx="54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1800">
                  <a:solidFill>
                    <a:srgbClr val="000000"/>
                  </a:solidFill>
                  <a:latin typeface="Arial" panose="020B0604020202020204" pitchFamily="34" charset="0"/>
                  <a:cs typeface="Arial" panose="020B0604020202020204" pitchFamily="34" charset="0"/>
                </a:rPr>
                <a:t>Terciari</a:t>
              </a:r>
              <a:endParaRPr lang="ca-ES" altLang="es-ES" sz="2400" baseline="30000">
                <a:latin typeface="Times" panose="02020603050405020304" pitchFamily="18" charset="0"/>
                <a:cs typeface="Arial" panose="020B0604020202020204" pitchFamily="34" charset="0"/>
              </a:endParaRPr>
            </a:p>
          </p:txBody>
        </p:sp>
        <p:sp>
          <p:nvSpPr>
            <p:cNvPr id="28681" name="Freeform 8">
              <a:extLst>
                <a:ext uri="{FF2B5EF4-FFF2-40B4-BE49-F238E27FC236}">
                  <a16:creationId xmlns:a16="http://schemas.microsoft.com/office/drawing/2014/main" id="{B7D22458-09ED-4F8F-AA63-981EBE98DD52}"/>
                </a:ext>
              </a:extLst>
            </p:cNvPr>
            <p:cNvSpPr>
              <a:spLocks noEditPoints="1"/>
            </p:cNvSpPr>
            <p:nvPr/>
          </p:nvSpPr>
          <p:spPr bwMode="auto">
            <a:xfrm>
              <a:off x="469" y="1795"/>
              <a:ext cx="1983" cy="1399"/>
            </a:xfrm>
            <a:custGeom>
              <a:avLst/>
              <a:gdLst>
                <a:gd name="T0" fmla="*/ 0 w 16671"/>
                <a:gd name="T1" fmla="*/ 0 h 11754"/>
                <a:gd name="T2" fmla="*/ 0 w 16671"/>
                <a:gd name="T3" fmla="*/ 0 h 11754"/>
                <a:gd name="T4" fmla="*/ 0 w 16671"/>
                <a:gd name="T5" fmla="*/ 0 h 11754"/>
                <a:gd name="T6" fmla="*/ 0 w 16671"/>
                <a:gd name="T7" fmla="*/ 0 h 11754"/>
                <a:gd name="T8" fmla="*/ 0 w 16671"/>
                <a:gd name="T9" fmla="*/ 0 h 11754"/>
                <a:gd name="T10" fmla="*/ 0 w 16671"/>
                <a:gd name="T11" fmla="*/ 0 h 11754"/>
                <a:gd name="T12" fmla="*/ 0 w 16671"/>
                <a:gd name="T13" fmla="*/ 0 h 11754"/>
                <a:gd name="T14" fmla="*/ 0 w 16671"/>
                <a:gd name="T15" fmla="*/ 0 h 11754"/>
                <a:gd name="T16" fmla="*/ 0 w 16671"/>
                <a:gd name="T17" fmla="*/ 0 h 11754"/>
                <a:gd name="T18" fmla="*/ 0 w 16671"/>
                <a:gd name="T19" fmla="*/ 0 h 11754"/>
                <a:gd name="T20" fmla="*/ 0 w 16671"/>
                <a:gd name="T21" fmla="*/ 0 h 117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71" h="11754">
                  <a:moveTo>
                    <a:pt x="19" y="11689"/>
                  </a:moveTo>
                  <a:lnTo>
                    <a:pt x="16380" y="164"/>
                  </a:lnTo>
                  <a:cubicBezTo>
                    <a:pt x="16395" y="154"/>
                    <a:pt x="16416" y="157"/>
                    <a:pt x="16426" y="173"/>
                  </a:cubicBezTo>
                  <a:cubicBezTo>
                    <a:pt x="16437" y="188"/>
                    <a:pt x="16433" y="208"/>
                    <a:pt x="16418" y="219"/>
                  </a:cubicBezTo>
                  <a:lnTo>
                    <a:pt x="57" y="11744"/>
                  </a:lnTo>
                  <a:cubicBezTo>
                    <a:pt x="42" y="11754"/>
                    <a:pt x="21" y="11751"/>
                    <a:pt x="11" y="11736"/>
                  </a:cubicBezTo>
                  <a:cubicBezTo>
                    <a:pt x="0" y="11721"/>
                    <a:pt x="4" y="11700"/>
                    <a:pt x="19" y="11689"/>
                  </a:cubicBezTo>
                  <a:close/>
                  <a:moveTo>
                    <a:pt x="16229" y="67"/>
                  </a:moveTo>
                  <a:lnTo>
                    <a:pt x="16671" y="0"/>
                  </a:lnTo>
                  <a:lnTo>
                    <a:pt x="16460" y="394"/>
                  </a:lnTo>
                  <a:lnTo>
                    <a:pt x="16229" y="67"/>
                  </a:lnTo>
                  <a:close/>
                </a:path>
              </a:pathLst>
            </a:custGeom>
            <a:solidFill>
              <a:srgbClr val="000000"/>
            </a:solidFill>
            <a:ln w="0" cap="flat">
              <a:solidFill>
                <a:srgbClr val="000000"/>
              </a:solidFill>
              <a:prstDash val="solid"/>
              <a:bevel/>
              <a:headEnd/>
              <a:tailEnd/>
            </a:ln>
          </p:spPr>
          <p:txBody>
            <a:bodyPr/>
            <a:lstStyle/>
            <a:p>
              <a:endParaRPr lang="es-ES"/>
            </a:p>
          </p:txBody>
        </p:sp>
        <p:sp>
          <p:nvSpPr>
            <p:cNvPr id="28682" name="Freeform 9">
              <a:extLst>
                <a:ext uri="{FF2B5EF4-FFF2-40B4-BE49-F238E27FC236}">
                  <a16:creationId xmlns:a16="http://schemas.microsoft.com/office/drawing/2014/main" id="{04A684F8-F259-4F14-8B3B-71DB7EAD0DCA}"/>
                </a:ext>
              </a:extLst>
            </p:cNvPr>
            <p:cNvSpPr>
              <a:spLocks noEditPoints="1"/>
            </p:cNvSpPr>
            <p:nvPr/>
          </p:nvSpPr>
          <p:spPr bwMode="auto">
            <a:xfrm>
              <a:off x="2987" y="1790"/>
              <a:ext cx="1984" cy="1355"/>
            </a:xfrm>
            <a:custGeom>
              <a:avLst/>
              <a:gdLst>
                <a:gd name="T0" fmla="*/ 0 w 8336"/>
                <a:gd name="T1" fmla="*/ 0 h 5690"/>
                <a:gd name="T2" fmla="*/ 0 w 8336"/>
                <a:gd name="T3" fmla="*/ 0 h 5690"/>
                <a:gd name="T4" fmla="*/ 0 w 8336"/>
                <a:gd name="T5" fmla="*/ 0 h 5690"/>
                <a:gd name="T6" fmla="*/ 0 w 8336"/>
                <a:gd name="T7" fmla="*/ 0 h 5690"/>
                <a:gd name="T8" fmla="*/ 0 w 8336"/>
                <a:gd name="T9" fmla="*/ 0 h 5690"/>
                <a:gd name="T10" fmla="*/ 0 w 8336"/>
                <a:gd name="T11" fmla="*/ 0 h 5690"/>
                <a:gd name="T12" fmla="*/ 0 w 8336"/>
                <a:gd name="T13" fmla="*/ 0 h 5690"/>
                <a:gd name="T14" fmla="*/ 0 w 8336"/>
                <a:gd name="T15" fmla="*/ 0 h 5690"/>
                <a:gd name="T16" fmla="*/ 0 w 8336"/>
                <a:gd name="T17" fmla="*/ 0 h 5690"/>
                <a:gd name="T18" fmla="*/ 0 w 8336"/>
                <a:gd name="T19" fmla="*/ 0 h 5690"/>
                <a:gd name="T20" fmla="*/ 0 w 8336"/>
                <a:gd name="T21" fmla="*/ 0 h 56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36" h="5690">
                  <a:moveTo>
                    <a:pt x="29" y="5"/>
                  </a:moveTo>
                  <a:lnTo>
                    <a:pt x="8208" y="5582"/>
                  </a:lnTo>
                  <a:cubicBezTo>
                    <a:pt x="8215" y="5588"/>
                    <a:pt x="8217" y="5598"/>
                    <a:pt x="8212" y="5605"/>
                  </a:cubicBezTo>
                  <a:cubicBezTo>
                    <a:pt x="8207" y="5613"/>
                    <a:pt x="8196" y="5615"/>
                    <a:pt x="8189" y="5610"/>
                  </a:cubicBezTo>
                  <a:lnTo>
                    <a:pt x="10" y="33"/>
                  </a:lnTo>
                  <a:cubicBezTo>
                    <a:pt x="2" y="28"/>
                    <a:pt x="0" y="17"/>
                    <a:pt x="5" y="10"/>
                  </a:cubicBezTo>
                  <a:cubicBezTo>
                    <a:pt x="11" y="2"/>
                    <a:pt x="21" y="0"/>
                    <a:pt x="29" y="5"/>
                  </a:cubicBezTo>
                  <a:close/>
                  <a:moveTo>
                    <a:pt x="8227" y="5495"/>
                  </a:moveTo>
                  <a:lnTo>
                    <a:pt x="8336" y="5690"/>
                  </a:lnTo>
                  <a:lnTo>
                    <a:pt x="8114" y="5660"/>
                  </a:lnTo>
                  <a:lnTo>
                    <a:pt x="8227" y="5495"/>
                  </a:lnTo>
                  <a:close/>
                </a:path>
              </a:pathLst>
            </a:custGeom>
            <a:solidFill>
              <a:srgbClr val="000000"/>
            </a:solidFill>
            <a:ln w="0" cap="flat">
              <a:solidFill>
                <a:srgbClr val="000000"/>
              </a:solidFill>
              <a:prstDash val="solid"/>
              <a:bevel/>
              <a:headEnd/>
              <a:tailEnd/>
            </a:ln>
          </p:spPr>
          <p:txBody>
            <a:bodyPr/>
            <a:lstStyle/>
            <a:p>
              <a:endParaRPr lang="es-ES"/>
            </a:p>
          </p:txBody>
        </p:sp>
        <p:sp>
          <p:nvSpPr>
            <p:cNvPr id="28683" name="Freeform 10">
              <a:extLst>
                <a:ext uri="{FF2B5EF4-FFF2-40B4-BE49-F238E27FC236}">
                  <a16:creationId xmlns:a16="http://schemas.microsoft.com/office/drawing/2014/main" id="{57B75A91-18B1-49A4-9A3E-36C52E9D2034}"/>
                </a:ext>
              </a:extLst>
            </p:cNvPr>
            <p:cNvSpPr>
              <a:spLocks noEditPoints="1"/>
            </p:cNvSpPr>
            <p:nvPr/>
          </p:nvSpPr>
          <p:spPr bwMode="auto">
            <a:xfrm>
              <a:off x="788" y="3276"/>
              <a:ext cx="3962" cy="72"/>
            </a:xfrm>
            <a:custGeom>
              <a:avLst/>
              <a:gdLst>
                <a:gd name="T0" fmla="*/ 0 w 16650"/>
                <a:gd name="T1" fmla="*/ 0 h 302"/>
                <a:gd name="T2" fmla="*/ 0 w 16650"/>
                <a:gd name="T3" fmla="*/ 0 h 302"/>
                <a:gd name="T4" fmla="*/ 0 w 16650"/>
                <a:gd name="T5" fmla="*/ 0 h 302"/>
                <a:gd name="T6" fmla="*/ 0 w 16650"/>
                <a:gd name="T7" fmla="*/ 0 h 302"/>
                <a:gd name="T8" fmla="*/ 0 w 16650"/>
                <a:gd name="T9" fmla="*/ 0 h 302"/>
                <a:gd name="T10" fmla="*/ 0 w 16650"/>
                <a:gd name="T11" fmla="*/ 0 h 302"/>
                <a:gd name="T12" fmla="*/ 0 w 16650"/>
                <a:gd name="T13" fmla="*/ 0 h 302"/>
                <a:gd name="T14" fmla="*/ 0 w 16650"/>
                <a:gd name="T15" fmla="*/ 0 h 302"/>
                <a:gd name="T16" fmla="*/ 0 w 16650"/>
                <a:gd name="T17" fmla="*/ 0 h 302"/>
                <a:gd name="T18" fmla="*/ 0 w 16650"/>
                <a:gd name="T19" fmla="*/ 0 h 302"/>
                <a:gd name="T20" fmla="*/ 0 w 16650"/>
                <a:gd name="T21" fmla="*/ 0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50" h="302">
                  <a:moveTo>
                    <a:pt x="16633" y="33"/>
                  </a:moveTo>
                  <a:lnTo>
                    <a:pt x="167" y="219"/>
                  </a:lnTo>
                  <a:cubicBezTo>
                    <a:pt x="157" y="219"/>
                    <a:pt x="150" y="212"/>
                    <a:pt x="150" y="202"/>
                  </a:cubicBezTo>
                  <a:cubicBezTo>
                    <a:pt x="150" y="193"/>
                    <a:pt x="157" y="186"/>
                    <a:pt x="166" y="186"/>
                  </a:cubicBezTo>
                  <a:lnTo>
                    <a:pt x="16633" y="0"/>
                  </a:lnTo>
                  <a:cubicBezTo>
                    <a:pt x="16642" y="0"/>
                    <a:pt x="16650" y="7"/>
                    <a:pt x="16650" y="16"/>
                  </a:cubicBezTo>
                  <a:cubicBezTo>
                    <a:pt x="16650" y="26"/>
                    <a:pt x="16642" y="33"/>
                    <a:pt x="16633" y="33"/>
                  </a:cubicBezTo>
                  <a:close/>
                  <a:moveTo>
                    <a:pt x="201" y="302"/>
                  </a:moveTo>
                  <a:lnTo>
                    <a:pt x="0" y="204"/>
                  </a:lnTo>
                  <a:lnTo>
                    <a:pt x="198" y="102"/>
                  </a:lnTo>
                  <a:lnTo>
                    <a:pt x="201" y="302"/>
                  </a:lnTo>
                  <a:close/>
                </a:path>
              </a:pathLst>
            </a:custGeom>
            <a:solidFill>
              <a:srgbClr val="000000"/>
            </a:solidFill>
            <a:ln w="0" cap="flat">
              <a:solidFill>
                <a:srgbClr val="000000"/>
              </a:solidFill>
              <a:prstDash val="solid"/>
              <a:bevel/>
              <a:headEnd/>
              <a:tailEnd/>
            </a:ln>
          </p:spPr>
          <p:txBody>
            <a:bodyPr/>
            <a:lstStyle/>
            <a:p>
              <a:endParaRPr lang="es-ES"/>
            </a:p>
          </p:txBody>
        </p:sp>
        <p:sp>
          <p:nvSpPr>
            <p:cNvPr id="28684" name="Rectangle 11">
              <a:extLst>
                <a:ext uri="{FF2B5EF4-FFF2-40B4-BE49-F238E27FC236}">
                  <a16:creationId xmlns:a16="http://schemas.microsoft.com/office/drawing/2014/main" id="{CA0F91E5-C49E-4E7E-84BB-797AD26652F0}"/>
                </a:ext>
              </a:extLst>
            </p:cNvPr>
            <p:cNvSpPr>
              <a:spLocks noChangeArrowheads="1"/>
            </p:cNvSpPr>
            <p:nvPr/>
          </p:nvSpPr>
          <p:spPr bwMode="auto">
            <a:xfrm>
              <a:off x="2137" y="3421"/>
              <a:ext cx="133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1800">
                  <a:solidFill>
                    <a:srgbClr val="000000"/>
                  </a:solidFill>
                  <a:latin typeface="Arial" panose="020B0604020202020204" pitchFamily="34" charset="0"/>
                  <a:cs typeface="Arial" panose="020B0604020202020204" pitchFamily="34" charset="0"/>
                </a:rPr>
                <a:t>Serveis a empreses</a:t>
              </a:r>
              <a:endParaRPr lang="ca-ES" altLang="es-ES" sz="2400" baseline="30000">
                <a:latin typeface="Times" panose="02020603050405020304" pitchFamily="18" charset="0"/>
                <a:cs typeface="Arial" panose="020B0604020202020204" pitchFamily="34" charset="0"/>
              </a:endParaRPr>
            </a:p>
          </p:txBody>
        </p:sp>
        <p:sp>
          <p:nvSpPr>
            <p:cNvPr id="28685" name="Rectangle 12">
              <a:extLst>
                <a:ext uri="{FF2B5EF4-FFF2-40B4-BE49-F238E27FC236}">
                  <a16:creationId xmlns:a16="http://schemas.microsoft.com/office/drawing/2014/main" id="{D4775615-AF03-4FD2-9CE6-D3C7540CA0E9}"/>
                </a:ext>
              </a:extLst>
            </p:cNvPr>
            <p:cNvSpPr>
              <a:spLocks noChangeArrowheads="1"/>
            </p:cNvSpPr>
            <p:nvPr/>
          </p:nvSpPr>
          <p:spPr bwMode="auto">
            <a:xfrm>
              <a:off x="429" y="2115"/>
              <a:ext cx="115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1800">
                  <a:solidFill>
                    <a:srgbClr val="000000"/>
                  </a:solidFill>
                  <a:latin typeface="Arial" panose="020B0604020202020204" pitchFamily="34" charset="0"/>
                  <a:cs typeface="Arial" panose="020B0604020202020204" pitchFamily="34" charset="0"/>
                </a:rPr>
                <a:t>Turisme ecològic</a:t>
              </a:r>
              <a:endParaRPr lang="ca-ES" altLang="es-ES" sz="2400" baseline="30000">
                <a:latin typeface="Times" panose="02020603050405020304" pitchFamily="18" charset="0"/>
                <a:cs typeface="Arial" panose="020B0604020202020204" pitchFamily="34" charset="0"/>
              </a:endParaRPr>
            </a:p>
          </p:txBody>
        </p:sp>
        <p:sp>
          <p:nvSpPr>
            <p:cNvPr id="28686" name="Rectangle 13">
              <a:extLst>
                <a:ext uri="{FF2B5EF4-FFF2-40B4-BE49-F238E27FC236}">
                  <a16:creationId xmlns:a16="http://schemas.microsoft.com/office/drawing/2014/main" id="{AB2314AC-8F33-4FB3-AC1E-2D3AE5B67A7F}"/>
                </a:ext>
              </a:extLst>
            </p:cNvPr>
            <p:cNvSpPr>
              <a:spLocks noChangeArrowheads="1"/>
            </p:cNvSpPr>
            <p:nvPr/>
          </p:nvSpPr>
          <p:spPr bwMode="auto">
            <a:xfrm>
              <a:off x="3787" y="2103"/>
              <a:ext cx="5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1800">
                  <a:solidFill>
                    <a:srgbClr val="000000"/>
                  </a:solidFill>
                  <a:latin typeface="Arial" panose="020B0604020202020204" pitchFamily="34" charset="0"/>
                  <a:cs typeface="Arial" panose="020B0604020202020204" pitchFamily="34" charset="0"/>
                </a:rPr>
                <a:t>Indústria </a:t>
              </a:r>
              <a:endParaRPr lang="ca-ES" altLang="es-ES" sz="2400" baseline="30000">
                <a:latin typeface="Times" panose="02020603050405020304" pitchFamily="18" charset="0"/>
                <a:cs typeface="Arial" panose="020B0604020202020204" pitchFamily="34" charset="0"/>
              </a:endParaRPr>
            </a:p>
          </p:txBody>
        </p:sp>
        <p:sp>
          <p:nvSpPr>
            <p:cNvPr id="28687" name="Rectangle 14">
              <a:extLst>
                <a:ext uri="{FF2B5EF4-FFF2-40B4-BE49-F238E27FC236}">
                  <a16:creationId xmlns:a16="http://schemas.microsoft.com/office/drawing/2014/main" id="{3BA6F80F-9ADF-4AC2-94DE-DDFCDCC1BF3E}"/>
                </a:ext>
              </a:extLst>
            </p:cNvPr>
            <p:cNvSpPr>
              <a:spLocks noChangeArrowheads="1"/>
            </p:cNvSpPr>
            <p:nvPr/>
          </p:nvSpPr>
          <p:spPr bwMode="auto">
            <a:xfrm>
              <a:off x="4373" y="2103"/>
              <a:ext cx="10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1800">
                  <a:solidFill>
                    <a:srgbClr val="000000"/>
                  </a:solidFill>
                  <a:latin typeface="Arial" panose="020B0604020202020204" pitchFamily="34" charset="0"/>
                  <a:cs typeface="Arial" panose="020B0604020202020204" pitchFamily="34" charset="0"/>
                </a:rPr>
                <a:t>Agroalimentària</a:t>
              </a:r>
              <a:endParaRPr lang="ca-ES" altLang="es-ES" sz="2400" baseline="30000">
                <a:latin typeface="Times" panose="02020603050405020304" pitchFamily="18" charset="0"/>
                <a:cs typeface="Arial" panose="020B0604020202020204" pitchFamily="34" charset="0"/>
              </a:endParaRPr>
            </a:p>
          </p:txBody>
        </p:sp>
        <p:sp>
          <p:nvSpPr>
            <p:cNvPr id="28688" name="Rectangle 15">
              <a:extLst>
                <a:ext uri="{FF2B5EF4-FFF2-40B4-BE49-F238E27FC236}">
                  <a16:creationId xmlns:a16="http://schemas.microsoft.com/office/drawing/2014/main" id="{821B2152-43D3-47C5-809D-893A412D78C9}"/>
                </a:ext>
              </a:extLst>
            </p:cNvPr>
            <p:cNvSpPr>
              <a:spLocks noChangeArrowheads="1"/>
            </p:cNvSpPr>
            <p:nvPr/>
          </p:nvSpPr>
          <p:spPr bwMode="auto">
            <a:xfrm>
              <a:off x="2240" y="2463"/>
              <a:ext cx="76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1800">
                  <a:solidFill>
                    <a:srgbClr val="000000"/>
                  </a:solidFill>
                  <a:latin typeface="Arial" panose="020B0604020202020204" pitchFamily="34" charset="0"/>
                  <a:cs typeface="Arial" panose="020B0604020202020204" pitchFamily="34" charset="0"/>
                </a:rPr>
                <a:t>Tecnologia</a:t>
              </a:r>
              <a:endParaRPr lang="ca-ES" altLang="es-ES" sz="2400" baseline="30000">
                <a:latin typeface="Times" panose="02020603050405020304" pitchFamily="18" charset="0"/>
                <a:cs typeface="Arial" panose="020B0604020202020204" pitchFamily="34" charset="0"/>
              </a:endParaRPr>
            </a:p>
          </p:txBody>
        </p:sp>
        <p:sp>
          <p:nvSpPr>
            <p:cNvPr id="28689" name="Rectangle 16">
              <a:extLst>
                <a:ext uri="{FF2B5EF4-FFF2-40B4-BE49-F238E27FC236}">
                  <a16:creationId xmlns:a16="http://schemas.microsoft.com/office/drawing/2014/main" id="{88F3E4D1-1D7E-46CF-8571-39808299B88A}"/>
                </a:ext>
              </a:extLst>
            </p:cNvPr>
            <p:cNvSpPr>
              <a:spLocks noChangeArrowheads="1"/>
            </p:cNvSpPr>
            <p:nvPr/>
          </p:nvSpPr>
          <p:spPr bwMode="auto">
            <a:xfrm>
              <a:off x="2240" y="2635"/>
              <a:ext cx="106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1800">
                  <a:solidFill>
                    <a:srgbClr val="000000"/>
                  </a:solidFill>
                  <a:latin typeface="Arial" panose="020B0604020202020204" pitchFamily="34" charset="0"/>
                  <a:cs typeface="Arial" panose="020B0604020202020204" pitchFamily="34" charset="0"/>
                </a:rPr>
                <a:t>Infraestructures</a:t>
              </a:r>
              <a:endParaRPr lang="ca-ES" altLang="es-ES" sz="2400" baseline="30000">
                <a:latin typeface="Times" panose="02020603050405020304" pitchFamily="18" charset="0"/>
                <a:cs typeface="Arial" panose="020B0604020202020204" pitchFamily="34" charset="0"/>
              </a:endParaRPr>
            </a:p>
          </p:txBody>
        </p:sp>
        <p:sp>
          <p:nvSpPr>
            <p:cNvPr id="28690" name="Freeform 17">
              <a:extLst>
                <a:ext uri="{FF2B5EF4-FFF2-40B4-BE49-F238E27FC236}">
                  <a16:creationId xmlns:a16="http://schemas.microsoft.com/office/drawing/2014/main" id="{7B92FCB1-E2BD-44A9-ADC6-504C20735723}"/>
                </a:ext>
              </a:extLst>
            </p:cNvPr>
            <p:cNvSpPr>
              <a:spLocks noEditPoints="1"/>
            </p:cNvSpPr>
            <p:nvPr/>
          </p:nvSpPr>
          <p:spPr bwMode="auto">
            <a:xfrm>
              <a:off x="2608" y="1795"/>
              <a:ext cx="48" cy="634"/>
            </a:xfrm>
            <a:custGeom>
              <a:avLst/>
              <a:gdLst>
                <a:gd name="T0" fmla="*/ 0 w 400"/>
                <a:gd name="T1" fmla="*/ 0 h 5325"/>
                <a:gd name="T2" fmla="*/ 0 w 400"/>
                <a:gd name="T3" fmla="*/ 0 h 5325"/>
                <a:gd name="T4" fmla="*/ 0 w 400"/>
                <a:gd name="T5" fmla="*/ 0 h 5325"/>
                <a:gd name="T6" fmla="*/ 0 w 400"/>
                <a:gd name="T7" fmla="*/ 0 h 5325"/>
                <a:gd name="T8" fmla="*/ 0 w 400"/>
                <a:gd name="T9" fmla="*/ 0 h 5325"/>
                <a:gd name="T10" fmla="*/ 0 w 400"/>
                <a:gd name="T11" fmla="*/ 0 h 5325"/>
                <a:gd name="T12" fmla="*/ 0 w 400"/>
                <a:gd name="T13" fmla="*/ 0 h 5325"/>
                <a:gd name="T14" fmla="*/ 0 w 400"/>
                <a:gd name="T15" fmla="*/ 0 h 5325"/>
                <a:gd name="T16" fmla="*/ 0 w 400"/>
                <a:gd name="T17" fmla="*/ 0 h 5325"/>
                <a:gd name="T18" fmla="*/ 0 w 400"/>
                <a:gd name="T19" fmla="*/ 0 h 5325"/>
                <a:gd name="T20" fmla="*/ 0 w 400"/>
                <a:gd name="T21" fmla="*/ 0 h 53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0" h="5325">
                  <a:moveTo>
                    <a:pt x="166" y="5291"/>
                  </a:moveTo>
                  <a:lnTo>
                    <a:pt x="166" y="333"/>
                  </a:lnTo>
                  <a:cubicBezTo>
                    <a:pt x="166" y="315"/>
                    <a:pt x="181" y="300"/>
                    <a:pt x="200" y="300"/>
                  </a:cubicBezTo>
                  <a:cubicBezTo>
                    <a:pt x="218" y="300"/>
                    <a:pt x="233" y="315"/>
                    <a:pt x="233" y="333"/>
                  </a:cubicBezTo>
                  <a:lnTo>
                    <a:pt x="233" y="5291"/>
                  </a:lnTo>
                  <a:cubicBezTo>
                    <a:pt x="233" y="5310"/>
                    <a:pt x="218" y="5325"/>
                    <a:pt x="200" y="5325"/>
                  </a:cubicBezTo>
                  <a:cubicBezTo>
                    <a:pt x="181" y="5325"/>
                    <a:pt x="166" y="5310"/>
                    <a:pt x="166" y="5291"/>
                  </a:cubicBezTo>
                  <a:close/>
                  <a:moveTo>
                    <a:pt x="0" y="400"/>
                  </a:moveTo>
                  <a:lnTo>
                    <a:pt x="200" y="0"/>
                  </a:lnTo>
                  <a:lnTo>
                    <a:pt x="400" y="400"/>
                  </a:lnTo>
                  <a:lnTo>
                    <a:pt x="0" y="400"/>
                  </a:lnTo>
                  <a:close/>
                </a:path>
              </a:pathLst>
            </a:custGeom>
            <a:solidFill>
              <a:srgbClr val="000000"/>
            </a:solidFill>
            <a:ln w="0" cap="flat">
              <a:solidFill>
                <a:srgbClr val="000000"/>
              </a:solidFill>
              <a:prstDash val="solid"/>
              <a:bevel/>
              <a:headEnd/>
              <a:tailEnd/>
            </a:ln>
          </p:spPr>
          <p:txBody>
            <a:bodyPr/>
            <a:lstStyle/>
            <a:p>
              <a:endParaRPr lang="es-ES"/>
            </a:p>
          </p:txBody>
        </p:sp>
        <p:sp>
          <p:nvSpPr>
            <p:cNvPr id="28691" name="Freeform 18">
              <a:extLst>
                <a:ext uri="{FF2B5EF4-FFF2-40B4-BE49-F238E27FC236}">
                  <a16:creationId xmlns:a16="http://schemas.microsoft.com/office/drawing/2014/main" id="{22B272C3-F9AE-4607-B2D0-6A41C8298233}"/>
                </a:ext>
              </a:extLst>
            </p:cNvPr>
            <p:cNvSpPr>
              <a:spLocks noEditPoints="1"/>
            </p:cNvSpPr>
            <p:nvPr/>
          </p:nvSpPr>
          <p:spPr bwMode="auto">
            <a:xfrm>
              <a:off x="1553" y="2241"/>
              <a:ext cx="634" cy="278"/>
            </a:xfrm>
            <a:custGeom>
              <a:avLst/>
              <a:gdLst>
                <a:gd name="T0" fmla="*/ 0 w 5330"/>
                <a:gd name="T1" fmla="*/ 0 h 2339"/>
                <a:gd name="T2" fmla="*/ 0 w 5330"/>
                <a:gd name="T3" fmla="*/ 0 h 2339"/>
                <a:gd name="T4" fmla="*/ 0 w 5330"/>
                <a:gd name="T5" fmla="*/ 0 h 2339"/>
                <a:gd name="T6" fmla="*/ 0 w 5330"/>
                <a:gd name="T7" fmla="*/ 0 h 2339"/>
                <a:gd name="T8" fmla="*/ 0 w 5330"/>
                <a:gd name="T9" fmla="*/ 0 h 2339"/>
                <a:gd name="T10" fmla="*/ 0 w 5330"/>
                <a:gd name="T11" fmla="*/ 0 h 2339"/>
                <a:gd name="T12" fmla="*/ 0 w 5330"/>
                <a:gd name="T13" fmla="*/ 0 h 2339"/>
                <a:gd name="T14" fmla="*/ 0 w 5330"/>
                <a:gd name="T15" fmla="*/ 0 h 2339"/>
                <a:gd name="T16" fmla="*/ 0 w 5330"/>
                <a:gd name="T17" fmla="*/ 0 h 2339"/>
                <a:gd name="T18" fmla="*/ 0 w 5330"/>
                <a:gd name="T19" fmla="*/ 0 h 2339"/>
                <a:gd name="T20" fmla="*/ 0 w 5330"/>
                <a:gd name="T21" fmla="*/ 0 h 23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30" h="2339">
                  <a:moveTo>
                    <a:pt x="5279" y="2331"/>
                  </a:moveTo>
                  <a:lnTo>
                    <a:pt x="293" y="188"/>
                  </a:lnTo>
                  <a:cubicBezTo>
                    <a:pt x="276" y="181"/>
                    <a:pt x="268" y="161"/>
                    <a:pt x="276" y="144"/>
                  </a:cubicBezTo>
                  <a:cubicBezTo>
                    <a:pt x="283" y="127"/>
                    <a:pt x="303" y="120"/>
                    <a:pt x="320" y="127"/>
                  </a:cubicBezTo>
                  <a:lnTo>
                    <a:pt x="5305" y="2270"/>
                  </a:lnTo>
                  <a:cubicBezTo>
                    <a:pt x="5322" y="2277"/>
                    <a:pt x="5330" y="2297"/>
                    <a:pt x="5322" y="2314"/>
                  </a:cubicBezTo>
                  <a:cubicBezTo>
                    <a:pt x="5315" y="2331"/>
                    <a:pt x="5296" y="2339"/>
                    <a:pt x="5279" y="2331"/>
                  </a:cubicBezTo>
                  <a:close/>
                  <a:moveTo>
                    <a:pt x="289" y="368"/>
                  </a:moveTo>
                  <a:lnTo>
                    <a:pt x="0" y="26"/>
                  </a:lnTo>
                  <a:lnTo>
                    <a:pt x="447" y="0"/>
                  </a:lnTo>
                  <a:lnTo>
                    <a:pt x="289" y="368"/>
                  </a:lnTo>
                  <a:close/>
                </a:path>
              </a:pathLst>
            </a:custGeom>
            <a:solidFill>
              <a:srgbClr val="000000"/>
            </a:solidFill>
            <a:ln w="0" cap="flat">
              <a:solidFill>
                <a:srgbClr val="000000"/>
              </a:solidFill>
              <a:prstDash val="solid"/>
              <a:bevel/>
              <a:headEnd/>
              <a:tailEnd/>
            </a:ln>
          </p:spPr>
          <p:txBody>
            <a:bodyPr/>
            <a:lstStyle/>
            <a:p>
              <a:endParaRPr lang="es-ES"/>
            </a:p>
          </p:txBody>
        </p:sp>
        <p:sp>
          <p:nvSpPr>
            <p:cNvPr id="28692" name="Freeform 19">
              <a:extLst>
                <a:ext uri="{FF2B5EF4-FFF2-40B4-BE49-F238E27FC236}">
                  <a16:creationId xmlns:a16="http://schemas.microsoft.com/office/drawing/2014/main" id="{52041DBF-A1B3-4F3D-AAC2-A34EEC35CA2F}"/>
                </a:ext>
              </a:extLst>
            </p:cNvPr>
            <p:cNvSpPr>
              <a:spLocks noEditPoints="1"/>
            </p:cNvSpPr>
            <p:nvPr/>
          </p:nvSpPr>
          <p:spPr bwMode="auto">
            <a:xfrm>
              <a:off x="743" y="2735"/>
              <a:ext cx="1398" cy="506"/>
            </a:xfrm>
            <a:custGeom>
              <a:avLst/>
              <a:gdLst>
                <a:gd name="T0" fmla="*/ 0 w 11754"/>
                <a:gd name="T1" fmla="*/ 0 h 4250"/>
                <a:gd name="T2" fmla="*/ 0 w 11754"/>
                <a:gd name="T3" fmla="*/ 0 h 4250"/>
                <a:gd name="T4" fmla="*/ 0 w 11754"/>
                <a:gd name="T5" fmla="*/ 0 h 4250"/>
                <a:gd name="T6" fmla="*/ 0 w 11754"/>
                <a:gd name="T7" fmla="*/ 0 h 4250"/>
                <a:gd name="T8" fmla="*/ 0 w 11754"/>
                <a:gd name="T9" fmla="*/ 0 h 4250"/>
                <a:gd name="T10" fmla="*/ 0 w 11754"/>
                <a:gd name="T11" fmla="*/ 0 h 4250"/>
                <a:gd name="T12" fmla="*/ 0 w 11754"/>
                <a:gd name="T13" fmla="*/ 0 h 4250"/>
                <a:gd name="T14" fmla="*/ 0 w 11754"/>
                <a:gd name="T15" fmla="*/ 0 h 4250"/>
                <a:gd name="T16" fmla="*/ 0 w 11754"/>
                <a:gd name="T17" fmla="*/ 0 h 4250"/>
                <a:gd name="T18" fmla="*/ 0 w 11754"/>
                <a:gd name="T19" fmla="*/ 0 h 4250"/>
                <a:gd name="T20" fmla="*/ 0 w 11754"/>
                <a:gd name="T21" fmla="*/ 0 h 4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54" h="4250">
                  <a:moveTo>
                    <a:pt x="11728" y="69"/>
                  </a:moveTo>
                  <a:lnTo>
                    <a:pt x="325" y="4115"/>
                  </a:lnTo>
                  <a:cubicBezTo>
                    <a:pt x="308" y="4122"/>
                    <a:pt x="289" y="4112"/>
                    <a:pt x="283" y="4095"/>
                  </a:cubicBezTo>
                  <a:cubicBezTo>
                    <a:pt x="276" y="4078"/>
                    <a:pt x="285" y="4059"/>
                    <a:pt x="303" y="4053"/>
                  </a:cubicBezTo>
                  <a:lnTo>
                    <a:pt x="11705" y="6"/>
                  </a:lnTo>
                  <a:cubicBezTo>
                    <a:pt x="11723" y="0"/>
                    <a:pt x="11742" y="9"/>
                    <a:pt x="11748" y="26"/>
                  </a:cubicBezTo>
                  <a:cubicBezTo>
                    <a:pt x="11754" y="43"/>
                    <a:pt x="11745" y="62"/>
                    <a:pt x="11728" y="69"/>
                  </a:cubicBezTo>
                  <a:close/>
                  <a:moveTo>
                    <a:pt x="444" y="4250"/>
                  </a:moveTo>
                  <a:lnTo>
                    <a:pt x="0" y="4195"/>
                  </a:lnTo>
                  <a:lnTo>
                    <a:pt x="310" y="3873"/>
                  </a:lnTo>
                  <a:lnTo>
                    <a:pt x="444" y="4250"/>
                  </a:lnTo>
                  <a:close/>
                </a:path>
              </a:pathLst>
            </a:custGeom>
            <a:solidFill>
              <a:srgbClr val="000000"/>
            </a:solidFill>
            <a:ln w="0" cap="flat">
              <a:solidFill>
                <a:srgbClr val="000000"/>
              </a:solidFill>
              <a:prstDash val="solid"/>
              <a:bevel/>
              <a:headEnd/>
              <a:tailEnd/>
            </a:ln>
          </p:spPr>
          <p:txBody>
            <a:bodyPr/>
            <a:lstStyle/>
            <a:p>
              <a:endParaRPr lang="es-ES"/>
            </a:p>
          </p:txBody>
        </p:sp>
        <p:sp>
          <p:nvSpPr>
            <p:cNvPr id="28693" name="Freeform 20">
              <a:extLst>
                <a:ext uri="{FF2B5EF4-FFF2-40B4-BE49-F238E27FC236}">
                  <a16:creationId xmlns:a16="http://schemas.microsoft.com/office/drawing/2014/main" id="{87A78E38-7752-4948-9883-11D86A27A202}"/>
                </a:ext>
              </a:extLst>
            </p:cNvPr>
            <p:cNvSpPr>
              <a:spLocks noEditPoints="1"/>
            </p:cNvSpPr>
            <p:nvPr/>
          </p:nvSpPr>
          <p:spPr bwMode="auto">
            <a:xfrm>
              <a:off x="2608" y="2870"/>
              <a:ext cx="48" cy="545"/>
            </a:xfrm>
            <a:custGeom>
              <a:avLst/>
              <a:gdLst>
                <a:gd name="T0" fmla="*/ 0 w 400"/>
                <a:gd name="T1" fmla="*/ 0 h 4575"/>
                <a:gd name="T2" fmla="*/ 0 w 400"/>
                <a:gd name="T3" fmla="*/ 0 h 4575"/>
                <a:gd name="T4" fmla="*/ 0 w 400"/>
                <a:gd name="T5" fmla="*/ 0 h 4575"/>
                <a:gd name="T6" fmla="*/ 0 w 400"/>
                <a:gd name="T7" fmla="*/ 0 h 4575"/>
                <a:gd name="T8" fmla="*/ 0 w 400"/>
                <a:gd name="T9" fmla="*/ 0 h 4575"/>
                <a:gd name="T10" fmla="*/ 0 w 400"/>
                <a:gd name="T11" fmla="*/ 0 h 4575"/>
                <a:gd name="T12" fmla="*/ 0 w 400"/>
                <a:gd name="T13" fmla="*/ 0 h 4575"/>
                <a:gd name="T14" fmla="*/ 0 w 400"/>
                <a:gd name="T15" fmla="*/ 0 h 4575"/>
                <a:gd name="T16" fmla="*/ 0 w 400"/>
                <a:gd name="T17" fmla="*/ 0 h 4575"/>
                <a:gd name="T18" fmla="*/ 0 w 400"/>
                <a:gd name="T19" fmla="*/ 0 h 4575"/>
                <a:gd name="T20" fmla="*/ 0 w 400"/>
                <a:gd name="T21" fmla="*/ 0 h 45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0" h="4575">
                  <a:moveTo>
                    <a:pt x="233" y="33"/>
                  </a:moveTo>
                  <a:lnTo>
                    <a:pt x="233" y="4242"/>
                  </a:lnTo>
                  <a:cubicBezTo>
                    <a:pt x="233" y="4260"/>
                    <a:pt x="218" y="4275"/>
                    <a:pt x="200" y="4275"/>
                  </a:cubicBezTo>
                  <a:cubicBezTo>
                    <a:pt x="181" y="4275"/>
                    <a:pt x="166" y="4260"/>
                    <a:pt x="166" y="4242"/>
                  </a:cubicBezTo>
                  <a:lnTo>
                    <a:pt x="166" y="33"/>
                  </a:lnTo>
                  <a:cubicBezTo>
                    <a:pt x="166" y="15"/>
                    <a:pt x="181" y="0"/>
                    <a:pt x="200" y="0"/>
                  </a:cubicBezTo>
                  <a:cubicBezTo>
                    <a:pt x="218" y="0"/>
                    <a:pt x="233" y="15"/>
                    <a:pt x="233" y="33"/>
                  </a:cubicBezTo>
                  <a:close/>
                  <a:moveTo>
                    <a:pt x="400" y="4175"/>
                  </a:moveTo>
                  <a:lnTo>
                    <a:pt x="200" y="4575"/>
                  </a:lnTo>
                  <a:lnTo>
                    <a:pt x="0" y="4175"/>
                  </a:lnTo>
                  <a:lnTo>
                    <a:pt x="400" y="4175"/>
                  </a:lnTo>
                  <a:close/>
                </a:path>
              </a:pathLst>
            </a:custGeom>
            <a:solidFill>
              <a:srgbClr val="000000"/>
            </a:solidFill>
            <a:ln w="0" cap="flat">
              <a:solidFill>
                <a:srgbClr val="000000"/>
              </a:solidFill>
              <a:prstDash val="solid"/>
              <a:bevel/>
              <a:headEnd/>
              <a:tailEnd/>
            </a:ln>
          </p:spPr>
          <p:txBody>
            <a:bodyPr/>
            <a:lstStyle/>
            <a:p>
              <a:endParaRPr lang="es-ES"/>
            </a:p>
          </p:txBody>
        </p:sp>
        <p:sp>
          <p:nvSpPr>
            <p:cNvPr id="28694" name="Freeform 21">
              <a:extLst>
                <a:ext uri="{FF2B5EF4-FFF2-40B4-BE49-F238E27FC236}">
                  <a16:creationId xmlns:a16="http://schemas.microsoft.com/office/drawing/2014/main" id="{595DC106-5E8B-4DA1-9052-34BE760308E4}"/>
                </a:ext>
              </a:extLst>
            </p:cNvPr>
            <p:cNvSpPr>
              <a:spLocks noEditPoints="1"/>
            </p:cNvSpPr>
            <p:nvPr/>
          </p:nvSpPr>
          <p:spPr bwMode="auto">
            <a:xfrm>
              <a:off x="3257" y="2645"/>
              <a:ext cx="1533" cy="551"/>
            </a:xfrm>
            <a:custGeom>
              <a:avLst/>
              <a:gdLst>
                <a:gd name="T0" fmla="*/ 0 w 6443"/>
                <a:gd name="T1" fmla="*/ 0 h 2313"/>
                <a:gd name="T2" fmla="*/ 0 w 6443"/>
                <a:gd name="T3" fmla="*/ 0 h 2313"/>
                <a:gd name="T4" fmla="*/ 0 w 6443"/>
                <a:gd name="T5" fmla="*/ 0 h 2313"/>
                <a:gd name="T6" fmla="*/ 0 w 6443"/>
                <a:gd name="T7" fmla="*/ 0 h 2313"/>
                <a:gd name="T8" fmla="*/ 0 w 6443"/>
                <a:gd name="T9" fmla="*/ 0 h 2313"/>
                <a:gd name="T10" fmla="*/ 0 w 6443"/>
                <a:gd name="T11" fmla="*/ 0 h 2313"/>
                <a:gd name="T12" fmla="*/ 0 w 6443"/>
                <a:gd name="T13" fmla="*/ 0 h 2313"/>
                <a:gd name="T14" fmla="*/ 0 w 6443"/>
                <a:gd name="T15" fmla="*/ 0 h 2313"/>
                <a:gd name="T16" fmla="*/ 0 w 6443"/>
                <a:gd name="T17" fmla="*/ 0 h 2313"/>
                <a:gd name="T18" fmla="*/ 0 w 6443"/>
                <a:gd name="T19" fmla="*/ 0 h 2313"/>
                <a:gd name="T20" fmla="*/ 0 w 6443"/>
                <a:gd name="T21" fmla="*/ 0 h 23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43" h="2313">
                  <a:moveTo>
                    <a:pt x="24" y="3"/>
                  </a:moveTo>
                  <a:lnTo>
                    <a:pt x="6292" y="2214"/>
                  </a:lnTo>
                  <a:cubicBezTo>
                    <a:pt x="6301" y="2217"/>
                    <a:pt x="6305" y="2227"/>
                    <a:pt x="6302" y="2236"/>
                  </a:cubicBezTo>
                  <a:cubicBezTo>
                    <a:pt x="6299" y="2244"/>
                    <a:pt x="6289" y="2249"/>
                    <a:pt x="6281" y="2246"/>
                  </a:cubicBezTo>
                  <a:lnTo>
                    <a:pt x="13" y="35"/>
                  </a:lnTo>
                  <a:cubicBezTo>
                    <a:pt x="4" y="31"/>
                    <a:pt x="0" y="22"/>
                    <a:pt x="3" y="13"/>
                  </a:cubicBezTo>
                  <a:cubicBezTo>
                    <a:pt x="6" y="5"/>
                    <a:pt x="15" y="0"/>
                    <a:pt x="24" y="3"/>
                  </a:cubicBezTo>
                  <a:close/>
                  <a:moveTo>
                    <a:pt x="6288" y="2125"/>
                  </a:moveTo>
                  <a:lnTo>
                    <a:pt x="6443" y="2285"/>
                  </a:lnTo>
                  <a:lnTo>
                    <a:pt x="6222" y="2313"/>
                  </a:lnTo>
                  <a:lnTo>
                    <a:pt x="6288" y="2125"/>
                  </a:lnTo>
                  <a:close/>
                </a:path>
              </a:pathLst>
            </a:custGeom>
            <a:solidFill>
              <a:srgbClr val="000000"/>
            </a:solidFill>
            <a:ln w="0" cap="flat">
              <a:solidFill>
                <a:srgbClr val="000000"/>
              </a:solidFill>
              <a:prstDash val="solid"/>
              <a:bevel/>
              <a:headEnd/>
              <a:tailEnd/>
            </a:ln>
          </p:spPr>
          <p:txBody>
            <a:bodyPr/>
            <a:lstStyle/>
            <a:p>
              <a:endParaRPr lang="es-ES"/>
            </a:p>
          </p:txBody>
        </p:sp>
        <p:sp>
          <p:nvSpPr>
            <p:cNvPr id="28695" name="Freeform 22">
              <a:extLst>
                <a:ext uri="{FF2B5EF4-FFF2-40B4-BE49-F238E27FC236}">
                  <a16:creationId xmlns:a16="http://schemas.microsoft.com/office/drawing/2014/main" id="{ABA92440-A969-4994-BF70-E5DF422E166F}"/>
                </a:ext>
              </a:extLst>
            </p:cNvPr>
            <p:cNvSpPr>
              <a:spLocks noEditPoints="1"/>
            </p:cNvSpPr>
            <p:nvPr/>
          </p:nvSpPr>
          <p:spPr bwMode="auto">
            <a:xfrm>
              <a:off x="3032" y="2198"/>
              <a:ext cx="679" cy="321"/>
            </a:xfrm>
            <a:custGeom>
              <a:avLst/>
              <a:gdLst>
                <a:gd name="T0" fmla="*/ 0 w 5713"/>
                <a:gd name="T1" fmla="*/ 0 h 2700"/>
                <a:gd name="T2" fmla="*/ 0 w 5713"/>
                <a:gd name="T3" fmla="*/ 0 h 2700"/>
                <a:gd name="T4" fmla="*/ 0 w 5713"/>
                <a:gd name="T5" fmla="*/ 0 h 2700"/>
                <a:gd name="T6" fmla="*/ 0 w 5713"/>
                <a:gd name="T7" fmla="*/ 0 h 2700"/>
                <a:gd name="T8" fmla="*/ 0 w 5713"/>
                <a:gd name="T9" fmla="*/ 0 h 2700"/>
                <a:gd name="T10" fmla="*/ 0 w 5713"/>
                <a:gd name="T11" fmla="*/ 0 h 2700"/>
                <a:gd name="T12" fmla="*/ 0 w 5713"/>
                <a:gd name="T13" fmla="*/ 0 h 2700"/>
                <a:gd name="T14" fmla="*/ 0 w 5713"/>
                <a:gd name="T15" fmla="*/ 0 h 2700"/>
                <a:gd name="T16" fmla="*/ 0 w 5713"/>
                <a:gd name="T17" fmla="*/ 0 h 2700"/>
                <a:gd name="T18" fmla="*/ 0 w 5713"/>
                <a:gd name="T19" fmla="*/ 0 h 2700"/>
                <a:gd name="T20" fmla="*/ 0 w 5713"/>
                <a:gd name="T21" fmla="*/ 0 h 2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13" h="2700">
                  <a:moveTo>
                    <a:pt x="24" y="2632"/>
                  </a:moveTo>
                  <a:lnTo>
                    <a:pt x="5397" y="123"/>
                  </a:lnTo>
                  <a:cubicBezTo>
                    <a:pt x="5413" y="115"/>
                    <a:pt x="5433" y="122"/>
                    <a:pt x="5441" y="139"/>
                  </a:cubicBezTo>
                  <a:cubicBezTo>
                    <a:pt x="5449" y="155"/>
                    <a:pt x="5442" y="175"/>
                    <a:pt x="5425" y="183"/>
                  </a:cubicBezTo>
                  <a:lnTo>
                    <a:pt x="52" y="2692"/>
                  </a:lnTo>
                  <a:cubicBezTo>
                    <a:pt x="35" y="2700"/>
                    <a:pt x="15" y="2693"/>
                    <a:pt x="8" y="2676"/>
                  </a:cubicBezTo>
                  <a:cubicBezTo>
                    <a:pt x="0" y="2659"/>
                    <a:pt x="7" y="2639"/>
                    <a:pt x="24" y="2632"/>
                  </a:cubicBezTo>
                  <a:close/>
                  <a:moveTo>
                    <a:pt x="5266" y="0"/>
                  </a:moveTo>
                  <a:lnTo>
                    <a:pt x="5713" y="12"/>
                  </a:lnTo>
                  <a:lnTo>
                    <a:pt x="5435" y="362"/>
                  </a:lnTo>
                  <a:lnTo>
                    <a:pt x="5266" y="0"/>
                  </a:lnTo>
                  <a:close/>
                </a:path>
              </a:pathLst>
            </a:custGeom>
            <a:solidFill>
              <a:srgbClr val="000000"/>
            </a:solidFill>
            <a:ln w="0" cap="flat">
              <a:solidFill>
                <a:srgbClr val="000000"/>
              </a:solidFill>
              <a:prstDash val="solid"/>
              <a:bevel/>
              <a:headEnd/>
              <a:tailEnd/>
            </a:ln>
          </p:spPr>
          <p:txBody>
            <a:bodyPr/>
            <a:lstStyle/>
            <a:p>
              <a:endParaRPr lang="es-ES"/>
            </a:p>
          </p:txBody>
        </p:sp>
      </p:grpSp>
      <p:sp>
        <p:nvSpPr>
          <p:cNvPr id="28676" name="Text Box 23">
            <a:extLst>
              <a:ext uri="{FF2B5EF4-FFF2-40B4-BE49-F238E27FC236}">
                <a16:creationId xmlns:a16="http://schemas.microsoft.com/office/drawing/2014/main" id="{32F9236A-C463-4614-97C3-BC0DB79B67C7}"/>
              </a:ext>
            </a:extLst>
          </p:cNvPr>
          <p:cNvSpPr txBox="1">
            <a:spLocks noChangeArrowheads="1"/>
          </p:cNvSpPr>
          <p:nvPr/>
        </p:nvSpPr>
        <p:spPr bwMode="auto">
          <a:xfrm>
            <a:off x="3419475" y="5734050"/>
            <a:ext cx="229076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baseline="30000">
                <a:latin typeface="Times" panose="02020603050405020304" pitchFamily="18" charset="0"/>
                <a:cs typeface="Arial" panose="020B0604020202020204" pitchFamily="34" charset="0"/>
              </a:rPr>
              <a:t>Serveis a les persones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6369B1C-5738-454E-847E-BA30FAA19FA1}"/>
              </a:ext>
            </a:extLst>
          </p:cNvPr>
          <p:cNvSpPr>
            <a:spLocks noGrp="1" noChangeArrowheads="1"/>
          </p:cNvSpPr>
          <p:nvPr>
            <p:ph type="title"/>
          </p:nvPr>
        </p:nvSpPr>
        <p:spPr>
          <a:xfrm>
            <a:off x="2484438" y="404813"/>
            <a:ext cx="5972175" cy="874712"/>
          </a:xfrm>
        </p:spPr>
        <p:txBody>
          <a:bodyPr rtlCol="0">
            <a:normAutofit fontScale="90000"/>
          </a:bodyPr>
          <a:lstStyle/>
          <a:p>
            <a:pPr eaLnBrk="1" fontAlgn="auto" hangingPunct="1">
              <a:spcAft>
                <a:spcPts val="0"/>
              </a:spcAft>
              <a:defRPr/>
            </a:pPr>
            <a:r>
              <a:rPr lang="ca-ES" altLang="es-ES"/>
              <a:t>3. Noves formes d’empresa</a:t>
            </a:r>
          </a:p>
        </p:txBody>
      </p:sp>
      <p:sp>
        <p:nvSpPr>
          <p:cNvPr id="29699" name="Text Box 3">
            <a:extLst>
              <a:ext uri="{FF2B5EF4-FFF2-40B4-BE49-F238E27FC236}">
                <a16:creationId xmlns:a16="http://schemas.microsoft.com/office/drawing/2014/main" id="{F3ED185C-1334-4137-8444-245C24BFACC3}"/>
              </a:ext>
            </a:extLst>
          </p:cNvPr>
          <p:cNvSpPr txBox="1">
            <a:spLocks noChangeArrowheads="1"/>
          </p:cNvSpPr>
          <p:nvPr/>
        </p:nvSpPr>
        <p:spPr bwMode="auto">
          <a:xfrm>
            <a:off x="515938" y="2708275"/>
            <a:ext cx="286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3600" baseline="30000">
                <a:latin typeface="Times" panose="02020603050405020304" pitchFamily="18" charset="0"/>
                <a:cs typeface="Arial" panose="020B0604020202020204" pitchFamily="34" charset="0"/>
              </a:rPr>
              <a:t>Empreses tradicionals</a:t>
            </a:r>
          </a:p>
        </p:txBody>
      </p:sp>
      <p:sp>
        <p:nvSpPr>
          <p:cNvPr id="29700" name="Text Box 4">
            <a:extLst>
              <a:ext uri="{FF2B5EF4-FFF2-40B4-BE49-F238E27FC236}">
                <a16:creationId xmlns:a16="http://schemas.microsoft.com/office/drawing/2014/main" id="{2AC81D1A-4017-4BB3-8BAE-C147D08E7E2E}"/>
              </a:ext>
            </a:extLst>
          </p:cNvPr>
          <p:cNvSpPr txBox="1">
            <a:spLocks noChangeArrowheads="1"/>
          </p:cNvSpPr>
          <p:nvPr/>
        </p:nvSpPr>
        <p:spPr bwMode="auto">
          <a:xfrm>
            <a:off x="3829050" y="2708275"/>
            <a:ext cx="203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3600" baseline="30000">
                <a:latin typeface="Times" panose="02020603050405020304" pitchFamily="18" charset="0"/>
                <a:cs typeface="Arial" panose="020B0604020202020204" pitchFamily="34" charset="0"/>
              </a:rPr>
              <a:t>Empresa social</a:t>
            </a:r>
          </a:p>
        </p:txBody>
      </p:sp>
      <p:sp>
        <p:nvSpPr>
          <p:cNvPr id="29701" name="Text Box 5">
            <a:extLst>
              <a:ext uri="{FF2B5EF4-FFF2-40B4-BE49-F238E27FC236}">
                <a16:creationId xmlns:a16="http://schemas.microsoft.com/office/drawing/2014/main" id="{15FC9944-347F-4314-BBB0-AF8EA48BC584}"/>
              </a:ext>
            </a:extLst>
          </p:cNvPr>
          <p:cNvSpPr txBox="1">
            <a:spLocks noChangeArrowheads="1"/>
          </p:cNvSpPr>
          <p:nvPr/>
        </p:nvSpPr>
        <p:spPr bwMode="auto">
          <a:xfrm>
            <a:off x="6276975" y="2708275"/>
            <a:ext cx="2197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3600" baseline="30000">
                <a:latin typeface="Times" panose="02020603050405020304" pitchFamily="18" charset="0"/>
                <a:cs typeface="Arial" panose="020B0604020202020204" pitchFamily="34" charset="0"/>
              </a:rPr>
              <a:t>Administracions</a:t>
            </a:r>
          </a:p>
        </p:txBody>
      </p:sp>
      <p:sp>
        <p:nvSpPr>
          <p:cNvPr id="29702" name="Text Box 6">
            <a:extLst>
              <a:ext uri="{FF2B5EF4-FFF2-40B4-BE49-F238E27FC236}">
                <a16:creationId xmlns:a16="http://schemas.microsoft.com/office/drawing/2014/main" id="{920A5BF1-297E-4592-8A5B-4D4C5F910163}"/>
              </a:ext>
            </a:extLst>
          </p:cNvPr>
          <p:cNvSpPr txBox="1">
            <a:spLocks noChangeArrowheads="1"/>
          </p:cNvSpPr>
          <p:nvPr/>
        </p:nvSpPr>
        <p:spPr bwMode="auto">
          <a:xfrm>
            <a:off x="3684588" y="4471988"/>
            <a:ext cx="2365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3600" baseline="30000">
                <a:latin typeface="Times" panose="02020603050405020304" pitchFamily="18" charset="0"/>
                <a:cs typeface="Arial" panose="020B0604020202020204" pitchFamily="34" charset="0"/>
              </a:rPr>
              <a:t>Empresa en xarxa</a:t>
            </a:r>
          </a:p>
        </p:txBody>
      </p:sp>
      <p:cxnSp>
        <p:nvCxnSpPr>
          <p:cNvPr id="29703" name="AutoShape 7">
            <a:extLst>
              <a:ext uri="{FF2B5EF4-FFF2-40B4-BE49-F238E27FC236}">
                <a16:creationId xmlns:a16="http://schemas.microsoft.com/office/drawing/2014/main" id="{8EDA7529-12C6-4E78-AD70-836AA78D4AC2}"/>
              </a:ext>
            </a:extLst>
          </p:cNvPr>
          <p:cNvCxnSpPr>
            <a:cxnSpLocks noChangeShapeType="1"/>
            <a:stCxn id="29699" idx="2"/>
            <a:endCxn id="29702" idx="0"/>
          </p:cNvCxnSpPr>
          <p:nvPr/>
        </p:nvCxnSpPr>
        <p:spPr bwMode="auto">
          <a:xfrm>
            <a:off x="1947863" y="3165475"/>
            <a:ext cx="2919412" cy="13065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4" name="AutoShape 8">
            <a:extLst>
              <a:ext uri="{FF2B5EF4-FFF2-40B4-BE49-F238E27FC236}">
                <a16:creationId xmlns:a16="http://schemas.microsoft.com/office/drawing/2014/main" id="{4082CD5F-AD42-4663-BC6F-DC382B1C469B}"/>
              </a:ext>
            </a:extLst>
          </p:cNvPr>
          <p:cNvCxnSpPr>
            <a:cxnSpLocks noChangeShapeType="1"/>
            <a:stCxn id="29701" idx="2"/>
            <a:endCxn id="29702" idx="0"/>
          </p:cNvCxnSpPr>
          <p:nvPr/>
        </p:nvCxnSpPr>
        <p:spPr bwMode="auto">
          <a:xfrm flipH="1">
            <a:off x="4867275" y="3165475"/>
            <a:ext cx="2508250" cy="13065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5" name="AutoShape 9">
            <a:extLst>
              <a:ext uri="{FF2B5EF4-FFF2-40B4-BE49-F238E27FC236}">
                <a16:creationId xmlns:a16="http://schemas.microsoft.com/office/drawing/2014/main" id="{C8660196-AF64-4324-A705-F149FD12019D}"/>
              </a:ext>
            </a:extLst>
          </p:cNvPr>
          <p:cNvCxnSpPr>
            <a:cxnSpLocks noChangeShapeType="1"/>
            <a:stCxn id="29700" idx="2"/>
            <a:endCxn id="29702" idx="0"/>
          </p:cNvCxnSpPr>
          <p:nvPr/>
        </p:nvCxnSpPr>
        <p:spPr bwMode="auto">
          <a:xfrm>
            <a:off x="4846638" y="3165475"/>
            <a:ext cx="20637" cy="13065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06" name="Line 10">
            <a:extLst>
              <a:ext uri="{FF2B5EF4-FFF2-40B4-BE49-F238E27FC236}">
                <a16:creationId xmlns:a16="http://schemas.microsoft.com/office/drawing/2014/main" id="{EC674881-24D0-4E62-A849-BCDA10C275F2}"/>
              </a:ext>
            </a:extLst>
          </p:cNvPr>
          <p:cNvSpPr>
            <a:spLocks noChangeShapeType="1"/>
          </p:cNvSpPr>
          <p:nvPr/>
        </p:nvSpPr>
        <p:spPr bwMode="auto">
          <a:xfrm>
            <a:off x="3397250" y="2816225"/>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9707" name="Line 11">
            <a:extLst>
              <a:ext uri="{FF2B5EF4-FFF2-40B4-BE49-F238E27FC236}">
                <a16:creationId xmlns:a16="http://schemas.microsoft.com/office/drawing/2014/main" id="{5BC74CD4-BF16-44AC-89B5-B9A92B7E7802}"/>
              </a:ext>
            </a:extLst>
          </p:cNvPr>
          <p:cNvSpPr>
            <a:spLocks noChangeShapeType="1"/>
          </p:cNvSpPr>
          <p:nvPr/>
        </p:nvSpPr>
        <p:spPr bwMode="auto">
          <a:xfrm flipH="1">
            <a:off x="5916613" y="2816225"/>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FEFC8763-F85A-445A-B460-8B3C9972A7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6638" y="1124744"/>
            <a:ext cx="7290808" cy="4536503"/>
          </a:xfrm>
        </p:spPr>
      </p:pic>
      <p:sp>
        <p:nvSpPr>
          <p:cNvPr id="30723" name="Text Box 3">
            <a:extLst>
              <a:ext uri="{FF2B5EF4-FFF2-40B4-BE49-F238E27FC236}">
                <a16:creationId xmlns:a16="http://schemas.microsoft.com/office/drawing/2014/main" id="{EC6F5869-E9A4-475D-9BDF-340D4E7F0C13}"/>
              </a:ext>
            </a:extLst>
          </p:cNvPr>
          <p:cNvSpPr txBox="1">
            <a:spLocks noChangeArrowheads="1"/>
          </p:cNvSpPr>
          <p:nvPr/>
        </p:nvSpPr>
        <p:spPr bwMode="auto">
          <a:xfrm>
            <a:off x="2916238" y="188913"/>
            <a:ext cx="30241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3200" baseline="30000">
                <a:latin typeface="Times" panose="02020603050405020304" pitchFamily="18" charset="0"/>
                <a:cs typeface="Arial" panose="020B0604020202020204" pitchFamily="34" charset="0"/>
              </a:rPr>
              <a:t>4. Nous filons d’ocupació</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B59FC0B-E24C-4088-91C4-604D23DEAEAD}"/>
              </a:ext>
            </a:extLst>
          </p:cNvPr>
          <p:cNvPicPr>
            <a:picLocks noGrp="1" noChangeAspect="1"/>
          </p:cNvPicPr>
          <p:nvPr>
            <p:ph idx="1"/>
          </p:nvPr>
        </p:nvPicPr>
        <p:blipFill>
          <a:blip r:embed="rId2"/>
          <a:stretch>
            <a:fillRect/>
          </a:stretch>
        </p:blipFill>
        <p:spPr>
          <a:xfrm>
            <a:off x="847720" y="377926"/>
            <a:ext cx="7324680" cy="5799038"/>
          </a:xfrm>
        </p:spPr>
      </p:pic>
    </p:spTree>
    <p:extLst>
      <p:ext uri="{BB962C8B-B14F-4D97-AF65-F5344CB8AC3E}">
        <p14:creationId xmlns:p14="http://schemas.microsoft.com/office/powerpoint/2010/main" val="153082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Marcador de contenido 4">
            <a:extLst>
              <a:ext uri="{FF2B5EF4-FFF2-40B4-BE49-F238E27FC236}">
                <a16:creationId xmlns:a16="http://schemas.microsoft.com/office/drawing/2014/main" id="{FB44F325-AFD9-486A-8E27-C5B2AE8756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404813"/>
            <a:ext cx="8383587" cy="482441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Marcador de contenido 4">
            <a:extLst>
              <a:ext uri="{FF2B5EF4-FFF2-40B4-BE49-F238E27FC236}">
                <a16:creationId xmlns:a16="http://schemas.microsoft.com/office/drawing/2014/main" id="{19186171-CA60-460C-9E02-8FF64FBF7A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908050"/>
            <a:ext cx="8207375" cy="47847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Marcador de contenido 4">
            <a:extLst>
              <a:ext uri="{FF2B5EF4-FFF2-40B4-BE49-F238E27FC236}">
                <a16:creationId xmlns:a16="http://schemas.microsoft.com/office/drawing/2014/main" id="{D45717E2-053D-41E6-9E29-1029D32667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981075"/>
            <a:ext cx="8258175" cy="475138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Marcador de contenido 4">
            <a:extLst>
              <a:ext uri="{FF2B5EF4-FFF2-40B4-BE49-F238E27FC236}">
                <a16:creationId xmlns:a16="http://schemas.microsoft.com/office/drawing/2014/main" id="{2A106807-EEE5-4774-AD41-E71C5E1A87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9888" y="908050"/>
            <a:ext cx="8404225" cy="483711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Marcador de contenido 4">
            <a:extLst>
              <a:ext uri="{FF2B5EF4-FFF2-40B4-BE49-F238E27FC236}">
                <a16:creationId xmlns:a16="http://schemas.microsoft.com/office/drawing/2014/main" id="{BC8C803B-25BB-446B-BBBE-7A16470967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9900" y="692150"/>
            <a:ext cx="8132763" cy="468153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Marcador de contenido 4">
            <a:extLst>
              <a:ext uri="{FF2B5EF4-FFF2-40B4-BE49-F238E27FC236}">
                <a16:creationId xmlns:a16="http://schemas.microsoft.com/office/drawing/2014/main" id="{95FB67AA-0A92-4DCB-8557-28DED25D00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260350"/>
            <a:ext cx="8632825" cy="49688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0CE20059-9875-4F82-A78D-35199FDA7526}"/>
              </a:ext>
            </a:extLst>
          </p:cNvPr>
          <p:cNvSpPr txBox="1">
            <a:spLocks noChangeArrowheads="1"/>
          </p:cNvSpPr>
          <p:nvPr/>
        </p:nvSpPr>
        <p:spPr bwMode="auto">
          <a:xfrm>
            <a:off x="973138" y="1141413"/>
            <a:ext cx="125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a-ES" altLang="es-ES" sz="2000">
                <a:latin typeface="Arial" panose="020B0604020202020204" pitchFamily="34" charset="0"/>
                <a:cs typeface="Arial" panose="020B0604020202020204" pitchFamily="34" charset="0"/>
              </a:rPr>
              <a:t>Recursos</a:t>
            </a:r>
          </a:p>
        </p:txBody>
      </p:sp>
      <p:sp>
        <p:nvSpPr>
          <p:cNvPr id="24579" name="Text Box 3">
            <a:extLst>
              <a:ext uri="{FF2B5EF4-FFF2-40B4-BE49-F238E27FC236}">
                <a16:creationId xmlns:a16="http://schemas.microsoft.com/office/drawing/2014/main" id="{5F90C04F-66A9-4209-A7BA-E622BCBBDA0F}"/>
              </a:ext>
            </a:extLst>
          </p:cNvPr>
          <p:cNvSpPr txBox="1">
            <a:spLocks noChangeArrowheads="1"/>
          </p:cNvSpPr>
          <p:nvPr/>
        </p:nvSpPr>
        <p:spPr bwMode="auto">
          <a:xfrm>
            <a:off x="3636963" y="1079500"/>
            <a:ext cx="1936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a-ES" altLang="es-ES">
                <a:latin typeface="Arial" panose="020B0604020202020204" pitchFamily="34" charset="0"/>
                <a:cs typeface="Arial" panose="020B0604020202020204" pitchFamily="34" charset="0"/>
              </a:rPr>
              <a:t>Lideratge</a:t>
            </a:r>
          </a:p>
        </p:txBody>
      </p:sp>
      <p:sp>
        <p:nvSpPr>
          <p:cNvPr id="24580" name="3 CuadroTexto">
            <a:extLst>
              <a:ext uri="{FF2B5EF4-FFF2-40B4-BE49-F238E27FC236}">
                <a16:creationId xmlns:a16="http://schemas.microsoft.com/office/drawing/2014/main" id="{3DC52923-4E24-4426-8F2E-30CDE96C2723}"/>
              </a:ext>
            </a:extLst>
          </p:cNvPr>
          <p:cNvSpPr txBox="1">
            <a:spLocks noChangeArrowheads="1"/>
          </p:cNvSpPr>
          <p:nvPr/>
        </p:nvSpPr>
        <p:spPr bwMode="auto">
          <a:xfrm>
            <a:off x="4068763" y="4454525"/>
            <a:ext cx="1417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a-ES" altLang="es-ES" sz="2400">
                <a:ea typeface="MS Gothic" panose="020B0609070205080204" pitchFamily="49" charset="-128"/>
                <a:cs typeface="Arial" panose="020B0604020202020204" pitchFamily="34" charset="0"/>
              </a:rPr>
              <a:t>Ciutadans</a:t>
            </a:r>
          </a:p>
        </p:txBody>
      </p:sp>
      <p:sp>
        <p:nvSpPr>
          <p:cNvPr id="24581" name="4 CuadroTexto">
            <a:extLst>
              <a:ext uri="{FF2B5EF4-FFF2-40B4-BE49-F238E27FC236}">
                <a16:creationId xmlns:a16="http://schemas.microsoft.com/office/drawing/2014/main" id="{488AD0AB-1C9D-4AF9-8FBC-87598AFB1F1B}"/>
              </a:ext>
            </a:extLst>
          </p:cNvPr>
          <p:cNvSpPr txBox="1">
            <a:spLocks noChangeArrowheads="1"/>
          </p:cNvSpPr>
          <p:nvPr/>
        </p:nvSpPr>
        <p:spPr bwMode="auto">
          <a:xfrm>
            <a:off x="4068763" y="4021138"/>
            <a:ext cx="126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a-ES" altLang="es-ES" sz="2400">
                <a:ea typeface="MS Gothic" panose="020B0609070205080204" pitchFamily="49" charset="-128"/>
                <a:cs typeface="Arial" panose="020B0604020202020204" pitchFamily="34" charset="0"/>
              </a:rPr>
              <a:t>Empresa</a:t>
            </a:r>
          </a:p>
        </p:txBody>
      </p:sp>
      <p:sp>
        <p:nvSpPr>
          <p:cNvPr id="24582" name="5 CuadroTexto">
            <a:extLst>
              <a:ext uri="{FF2B5EF4-FFF2-40B4-BE49-F238E27FC236}">
                <a16:creationId xmlns:a16="http://schemas.microsoft.com/office/drawing/2014/main" id="{83CE1FF3-A004-46E2-9786-45398CC9B9DA}"/>
              </a:ext>
            </a:extLst>
          </p:cNvPr>
          <p:cNvSpPr txBox="1">
            <a:spLocks noChangeArrowheads="1"/>
          </p:cNvSpPr>
          <p:nvPr/>
        </p:nvSpPr>
        <p:spPr bwMode="auto">
          <a:xfrm>
            <a:off x="4068763" y="3589338"/>
            <a:ext cx="1185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a-ES" altLang="es-ES" sz="2400">
                <a:ea typeface="MS Gothic" panose="020B0609070205080204" pitchFamily="49" charset="-128"/>
                <a:cs typeface="Arial" panose="020B0604020202020204" pitchFamily="34" charset="0"/>
              </a:rPr>
              <a:t>Territori</a:t>
            </a:r>
          </a:p>
        </p:txBody>
      </p:sp>
      <p:sp>
        <p:nvSpPr>
          <p:cNvPr id="24583" name="22 Rectángulo">
            <a:extLst>
              <a:ext uri="{FF2B5EF4-FFF2-40B4-BE49-F238E27FC236}">
                <a16:creationId xmlns:a16="http://schemas.microsoft.com/office/drawing/2014/main" id="{1756C974-BEDE-4182-B391-BDAC9FCB03F1}"/>
              </a:ext>
            </a:extLst>
          </p:cNvPr>
          <p:cNvSpPr>
            <a:spLocks noChangeArrowheads="1"/>
          </p:cNvSpPr>
          <p:nvPr/>
        </p:nvSpPr>
        <p:spPr bwMode="auto">
          <a:xfrm>
            <a:off x="3709988" y="3517900"/>
            <a:ext cx="1944687" cy="1584325"/>
          </a:xfrm>
          <a:prstGeom prst="rect">
            <a:avLst/>
          </a:prstGeom>
          <a:solidFill>
            <a:srgbClr val="A94543">
              <a:alpha val="25098"/>
            </a:srgbClr>
          </a:solidFill>
          <a:ln w="25400" cap="rnd" algn="ctr">
            <a:solidFill>
              <a:schemeClr val="accent1"/>
            </a:solidFill>
            <a:miter lim="800000"/>
            <a:headEnd/>
            <a:tailEnd/>
          </a:ln>
        </p:spPr>
        <p:txBody>
          <a:bodyPr lIns="91430" tIns="45715" rIns="91430" bIns="4571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ca-ES" altLang="es-ES" sz="1400">
              <a:solidFill>
                <a:srgbClr val="FFFFFF"/>
              </a:solidFill>
              <a:ea typeface="MS Gothic" panose="020B0609070205080204" pitchFamily="49" charset="-128"/>
              <a:cs typeface="Arial" panose="020B0604020202020204" pitchFamily="34" charset="0"/>
            </a:endParaRPr>
          </a:p>
        </p:txBody>
      </p:sp>
      <p:sp>
        <p:nvSpPr>
          <p:cNvPr id="24584" name="AutoShape 8">
            <a:extLst>
              <a:ext uri="{FF2B5EF4-FFF2-40B4-BE49-F238E27FC236}">
                <a16:creationId xmlns:a16="http://schemas.microsoft.com/office/drawing/2014/main" id="{9002C5E3-265E-4334-A75E-99149658FF4D}"/>
              </a:ext>
            </a:extLst>
          </p:cNvPr>
          <p:cNvSpPr>
            <a:spLocks noChangeArrowheads="1"/>
          </p:cNvSpPr>
          <p:nvPr/>
        </p:nvSpPr>
        <p:spPr bwMode="auto">
          <a:xfrm>
            <a:off x="2701925" y="1862138"/>
            <a:ext cx="4343400" cy="7842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ca-ES" altLang="es-ES" sz="2000">
                <a:latin typeface="Arial" panose="020B0604020202020204" pitchFamily="34" charset="0"/>
                <a:cs typeface="Arial" panose="020B0604020202020204" pitchFamily="34" charset="0"/>
              </a:rPr>
              <a:t>Reformes estructurals</a:t>
            </a:r>
          </a:p>
          <a:p>
            <a:pPr algn="ctr" eaLnBrk="1" hangingPunct="1">
              <a:lnSpc>
                <a:spcPct val="100000"/>
              </a:lnSpc>
              <a:spcBef>
                <a:spcPct val="0"/>
              </a:spcBef>
              <a:buFontTx/>
              <a:buNone/>
            </a:pPr>
            <a:r>
              <a:rPr lang="ca-ES" altLang="es-ES" sz="2000">
                <a:latin typeface="Arial" panose="020B0604020202020204" pitchFamily="34" charset="0"/>
                <a:cs typeface="Arial" panose="020B0604020202020204" pitchFamily="34" charset="0"/>
              </a:rPr>
              <a:t>Financeres, econòmiques, polítiques</a:t>
            </a:r>
          </a:p>
        </p:txBody>
      </p:sp>
      <p:sp>
        <p:nvSpPr>
          <p:cNvPr id="24585" name="AutoShape 9">
            <a:extLst>
              <a:ext uri="{FF2B5EF4-FFF2-40B4-BE49-F238E27FC236}">
                <a16:creationId xmlns:a16="http://schemas.microsoft.com/office/drawing/2014/main" id="{CBD21EA0-C39B-43A2-8C9B-071FF98D3D7F}"/>
              </a:ext>
            </a:extLst>
          </p:cNvPr>
          <p:cNvSpPr>
            <a:spLocks noChangeArrowheads="1"/>
          </p:cNvSpPr>
          <p:nvPr/>
        </p:nvSpPr>
        <p:spPr bwMode="auto">
          <a:xfrm>
            <a:off x="2195513" y="452438"/>
            <a:ext cx="4464050" cy="392112"/>
          </a:xfrm>
          <a:prstGeom prst="foldedCorner">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ca-ES" altLang="es-ES" sz="2400">
                <a:latin typeface="Arial" panose="020B0604020202020204" pitchFamily="34" charset="0"/>
                <a:cs typeface="Arial" panose="020B0604020202020204" pitchFamily="34" charset="0"/>
              </a:rPr>
              <a:t>Crisi sistèmica</a:t>
            </a:r>
          </a:p>
        </p:txBody>
      </p:sp>
      <p:sp>
        <p:nvSpPr>
          <p:cNvPr id="24586" name="Line 10">
            <a:extLst>
              <a:ext uri="{FF2B5EF4-FFF2-40B4-BE49-F238E27FC236}">
                <a16:creationId xmlns:a16="http://schemas.microsoft.com/office/drawing/2014/main" id="{7F31E074-8F0D-498B-AB66-C4B07458A924}"/>
              </a:ext>
            </a:extLst>
          </p:cNvPr>
          <p:cNvSpPr>
            <a:spLocks noChangeShapeType="1"/>
          </p:cNvSpPr>
          <p:nvPr/>
        </p:nvSpPr>
        <p:spPr bwMode="auto">
          <a:xfrm>
            <a:off x="4608513" y="844550"/>
            <a:ext cx="0" cy="22383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587" name="Text Box 11">
            <a:extLst>
              <a:ext uri="{FF2B5EF4-FFF2-40B4-BE49-F238E27FC236}">
                <a16:creationId xmlns:a16="http://schemas.microsoft.com/office/drawing/2014/main" id="{0FC9F355-7FF3-4E8A-97DC-CC964161C0FE}"/>
              </a:ext>
            </a:extLst>
          </p:cNvPr>
          <p:cNvSpPr txBox="1">
            <a:spLocks noChangeArrowheads="1"/>
          </p:cNvSpPr>
          <p:nvPr/>
        </p:nvSpPr>
        <p:spPr bwMode="auto">
          <a:xfrm>
            <a:off x="3492500" y="5318125"/>
            <a:ext cx="32607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a-ES" altLang="es-ES" sz="3600" baseline="30000">
                <a:latin typeface="Times" panose="02020603050405020304" pitchFamily="18" charset="0"/>
                <a:cs typeface="Arial" panose="020B0604020202020204" pitchFamily="34" charset="0"/>
              </a:rPr>
              <a:t>Noves formes d’empresa</a:t>
            </a:r>
            <a:endParaRPr lang="ca-ES" altLang="es-ES" sz="3600">
              <a:latin typeface="Times" panose="02020603050405020304" pitchFamily="18" charset="0"/>
              <a:cs typeface="Arial" panose="020B0604020202020204" pitchFamily="34" charset="0"/>
            </a:endParaRPr>
          </a:p>
        </p:txBody>
      </p:sp>
      <p:sp>
        <p:nvSpPr>
          <p:cNvPr id="24588" name="Text Box 12">
            <a:extLst>
              <a:ext uri="{FF2B5EF4-FFF2-40B4-BE49-F238E27FC236}">
                <a16:creationId xmlns:a16="http://schemas.microsoft.com/office/drawing/2014/main" id="{5C2FFFEE-E649-4E1C-83A4-ECB89CBF5C59}"/>
              </a:ext>
            </a:extLst>
          </p:cNvPr>
          <p:cNvSpPr txBox="1">
            <a:spLocks noChangeArrowheads="1"/>
          </p:cNvSpPr>
          <p:nvPr/>
        </p:nvSpPr>
        <p:spPr bwMode="auto">
          <a:xfrm>
            <a:off x="6084888" y="1141413"/>
            <a:ext cx="2519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a-ES" altLang="es-ES" sz="2000">
                <a:latin typeface="Arial" panose="020B0604020202020204" pitchFamily="34" charset="0"/>
                <a:cs typeface="Arial" panose="020B0604020202020204" pitchFamily="34" charset="0"/>
              </a:rPr>
              <a:t>Capacitat  de gestió</a:t>
            </a:r>
          </a:p>
        </p:txBody>
      </p:sp>
      <p:sp>
        <p:nvSpPr>
          <p:cNvPr id="24589" name="Text Box 13">
            <a:extLst>
              <a:ext uri="{FF2B5EF4-FFF2-40B4-BE49-F238E27FC236}">
                <a16:creationId xmlns:a16="http://schemas.microsoft.com/office/drawing/2014/main" id="{D075E65B-DD0A-4EFC-97B7-93E6842D183C}"/>
              </a:ext>
            </a:extLst>
          </p:cNvPr>
          <p:cNvSpPr txBox="1">
            <a:spLocks noChangeArrowheads="1"/>
          </p:cNvSpPr>
          <p:nvPr/>
        </p:nvSpPr>
        <p:spPr bwMode="auto">
          <a:xfrm>
            <a:off x="312738" y="5767388"/>
            <a:ext cx="305593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a-ES" altLang="es-ES" sz="3600" baseline="30000">
                <a:latin typeface="Times" panose="02020603050405020304" pitchFamily="18" charset="0"/>
                <a:cs typeface="Arial" panose="020B0604020202020204" pitchFamily="34" charset="0"/>
              </a:rPr>
              <a:t>Nous filons d’ocupació</a:t>
            </a:r>
            <a:endParaRPr lang="ca-ES" altLang="es-ES" sz="3600">
              <a:latin typeface="Times" panose="02020603050405020304" pitchFamily="18" charset="0"/>
              <a:cs typeface="Arial" panose="020B0604020202020204" pitchFamily="34" charset="0"/>
            </a:endParaRPr>
          </a:p>
        </p:txBody>
      </p:sp>
      <p:sp>
        <p:nvSpPr>
          <p:cNvPr id="24590" name="Text Box 14">
            <a:extLst>
              <a:ext uri="{FF2B5EF4-FFF2-40B4-BE49-F238E27FC236}">
                <a16:creationId xmlns:a16="http://schemas.microsoft.com/office/drawing/2014/main" id="{5D8F1618-316B-4CC1-9A53-B2B0E1A3C24A}"/>
              </a:ext>
            </a:extLst>
          </p:cNvPr>
          <p:cNvSpPr txBox="1">
            <a:spLocks noChangeArrowheads="1"/>
          </p:cNvSpPr>
          <p:nvPr/>
        </p:nvSpPr>
        <p:spPr bwMode="auto">
          <a:xfrm>
            <a:off x="6227763" y="5767388"/>
            <a:ext cx="2525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a-ES" altLang="es-ES" sz="3600" baseline="30000">
                <a:latin typeface="Times" panose="02020603050405020304" pitchFamily="18" charset="0"/>
                <a:cs typeface="Arial" panose="020B0604020202020204" pitchFamily="34" charset="0"/>
              </a:rPr>
              <a:t>Redefinició sectors</a:t>
            </a:r>
            <a:endParaRPr lang="ca-ES" altLang="es-ES" sz="3600">
              <a:latin typeface="Times" panose="02020603050405020304" pitchFamily="18" charset="0"/>
              <a:cs typeface="Arial" panose="020B0604020202020204" pitchFamily="34" charset="0"/>
            </a:endParaRPr>
          </a:p>
        </p:txBody>
      </p:sp>
      <p:sp>
        <p:nvSpPr>
          <p:cNvPr id="24591" name="Text Box 15">
            <a:extLst>
              <a:ext uri="{FF2B5EF4-FFF2-40B4-BE49-F238E27FC236}">
                <a16:creationId xmlns:a16="http://schemas.microsoft.com/office/drawing/2014/main" id="{9A569D33-A914-4F51-A95E-538661E307C2}"/>
              </a:ext>
            </a:extLst>
          </p:cNvPr>
          <p:cNvSpPr txBox="1">
            <a:spLocks noChangeArrowheads="1"/>
          </p:cNvSpPr>
          <p:nvPr/>
        </p:nvSpPr>
        <p:spPr bwMode="auto">
          <a:xfrm>
            <a:off x="3514725" y="3086100"/>
            <a:ext cx="245427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ca-ES" altLang="es-ES" sz="3200" baseline="30000">
                <a:latin typeface="Times" panose="02020603050405020304" pitchFamily="18" charset="0"/>
                <a:cs typeface="Arial" panose="020B0604020202020204" pitchFamily="34" charset="0"/>
              </a:rPr>
              <a:t>Creixement endogen</a:t>
            </a:r>
          </a:p>
        </p:txBody>
      </p:sp>
    </p:spTree>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TotalTime>
  <Words>348</Words>
  <Application>Microsoft Office PowerPoint</Application>
  <PresentationFormat>Presentación en pantalla (4:3)</PresentationFormat>
  <Paragraphs>61</Paragraphs>
  <Slides>14</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Calibri</vt:lpstr>
      <vt:lpstr>Arial</vt:lpstr>
      <vt:lpstr>Calibri Light</vt:lpstr>
      <vt:lpstr>Georgia</vt:lpstr>
      <vt:lpstr>MS Gothic</vt:lpstr>
      <vt:lpstr>Times</vt:lpstr>
      <vt:lpstr>Diseño personalizado</vt:lpstr>
      <vt:lpstr>Contextualització 2008 i 2019 canvis importants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Una nova economia en xarxa</vt:lpstr>
      <vt:lpstr>2. Reconsideració dels sectors tradicionals</vt:lpstr>
      <vt:lpstr>3. Noves formes d’empresa</vt:lpstr>
      <vt:lpstr>Presentación de PowerPoint</vt:lpstr>
    </vt:vector>
  </TitlesOfParts>
  <Company>particular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dc:title>
  <dc:creator>Ramon fabre</dc:creator>
  <cp:lastModifiedBy>Ramon Fabre Vernedas</cp:lastModifiedBy>
  <cp:revision>19</cp:revision>
  <dcterms:created xsi:type="dcterms:W3CDTF">2009-09-28T10:47:01Z</dcterms:created>
  <dcterms:modified xsi:type="dcterms:W3CDTF">2021-09-13T08:18:59Z</dcterms:modified>
</cp:coreProperties>
</file>